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0"/>
  </p:notesMasterIdLst>
  <p:sldIdLst>
    <p:sldId id="347" r:id="rId4"/>
    <p:sldId id="259" r:id="rId5"/>
    <p:sldId id="343" r:id="rId6"/>
    <p:sldId id="357" r:id="rId7"/>
    <p:sldId id="358" r:id="rId8"/>
    <p:sldId id="354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299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CFBC"/>
    <a:srgbClr val="DDE77D"/>
    <a:srgbClr val="FFFFCC"/>
    <a:srgbClr val="FFEFAB"/>
    <a:srgbClr val="F7FFAB"/>
    <a:srgbClr val="FFD5D5"/>
    <a:srgbClr val="FFFFFF"/>
    <a:srgbClr val="F2F2F2"/>
    <a:srgbClr val="97C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7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7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4ADC69E-7B21-41C9-B744-73AA54F21F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1845" y="1742673"/>
            <a:ext cx="2042136" cy="2376264"/>
          </a:xfrm>
          <a:prstGeom prst="round2DiagRect">
            <a:avLst>
              <a:gd name="adj1" fmla="val 3018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1330B0B-9763-4244-802F-F7BE7B139D2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79716" y="1742673"/>
            <a:ext cx="2042136" cy="2376264"/>
          </a:xfrm>
          <a:prstGeom prst="round2DiagRect">
            <a:avLst>
              <a:gd name="adj1" fmla="val 29763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49222CF-6D36-44EA-879A-C5734EBAFFA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57587" y="1742673"/>
            <a:ext cx="2042136" cy="2376264"/>
          </a:xfrm>
          <a:prstGeom prst="round2DiagRect">
            <a:avLst>
              <a:gd name="adj1" fmla="val 28917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0637056-896D-4BB6-9D69-2C13D71FEC3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235458" y="1742673"/>
            <a:ext cx="2042136" cy="2376264"/>
          </a:xfrm>
          <a:prstGeom prst="round2DiagRect">
            <a:avLst>
              <a:gd name="adj1" fmla="val 33141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D493FB0-2EA2-48C2-A396-BB7BF7944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0101086" cy="6858000"/>
          </a:xfrm>
          <a:prstGeom prst="round2DiagRect">
            <a:avLst>
              <a:gd name="adj1" fmla="val 37296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00929F-299B-456A-AAC5-0C2480C5C08A}"/>
              </a:ext>
            </a:extLst>
          </p:cNvPr>
          <p:cNvSpPr/>
          <p:nvPr/>
        </p:nvSpPr>
        <p:spPr>
          <a:xfrm>
            <a:off x="14701" y="2216164"/>
            <a:ext cx="12191999" cy="21909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999DF-231F-4870-A02F-CA9EF0CE7814}"/>
              </a:ext>
            </a:extLst>
          </p:cNvPr>
          <p:cNvSpPr txBox="1"/>
          <p:nvPr/>
        </p:nvSpPr>
        <p:spPr>
          <a:xfrm>
            <a:off x="9009529" y="5281058"/>
            <a:ext cx="2776423" cy="95615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B1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위정철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박정연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김우형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70008-E692-4BEC-8226-FC8541C4ADCA}"/>
              </a:ext>
            </a:extLst>
          </p:cNvPr>
          <p:cNvSpPr txBox="1"/>
          <p:nvPr/>
        </p:nvSpPr>
        <p:spPr>
          <a:xfrm>
            <a:off x="0" y="2323463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비트교육센터별관학원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6F82C-C001-4521-82A3-9CF17A225582}"/>
              </a:ext>
            </a:extLst>
          </p:cNvPr>
          <p:cNvSpPr txBox="1"/>
          <p:nvPr/>
        </p:nvSpPr>
        <p:spPr>
          <a:xfrm>
            <a:off x="899363" y="2972039"/>
            <a:ext cx="10393274" cy="67710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기후를 통한 농산물 도매가격 예측</a:t>
            </a:r>
            <a:endParaRPr lang="en-US" altLang="ko-KR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_x278651016" descr="EMB0000378c3f3d">
            <a:extLst>
              <a:ext uri="{FF2B5EF4-FFF2-40B4-BE49-F238E27FC236}">
                <a16:creationId xmlns:a16="http://schemas.microsoft.com/office/drawing/2014/main" id="{F33A68E2-138D-40FE-B5A8-5B9F8287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C4DEFB-7C34-49CC-9E13-E46B05893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471451-A82F-49D3-AA94-5FF82D194184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59321-9B91-4855-8AF0-7341238DECC3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농산물 가격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04E07-9F95-4D04-A29A-5BD53104CD92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13F3-4DE1-485C-A0E7-4BE4745E5065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A6DC3-A7C7-4B51-B2EF-E31442427063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8A0BC-2687-408E-87F1-3E22D87D44BA}"/>
              </a:ext>
            </a:extLst>
          </p:cNvPr>
          <p:cNvSpPr txBox="1"/>
          <p:nvPr/>
        </p:nvSpPr>
        <p:spPr>
          <a:xfrm>
            <a:off x="983432" y="17368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농산물 도매가격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aT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센터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KAMIS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API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키 발급을 통한 데이터 확보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0FB086C-1111-46F3-B052-FA6F1713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2330443"/>
            <a:ext cx="5646950" cy="4050885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3F6B4124-4569-4E4F-B1C2-660DEEF9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52" y="2106144"/>
            <a:ext cx="4493272" cy="4250393"/>
          </a:xfrm>
          <a:prstGeom prst="rect">
            <a:avLst/>
          </a:prstGeom>
        </p:spPr>
      </p:pic>
      <p:sp>
        <p:nvSpPr>
          <p:cNvPr id="13" name="오른쪽 화살표[R] 11">
            <a:extLst>
              <a:ext uri="{FF2B5EF4-FFF2-40B4-BE49-F238E27FC236}">
                <a16:creationId xmlns:a16="http://schemas.microsoft.com/office/drawing/2014/main" id="{EF7F78F8-3393-45FD-8D02-6FB854D5D5EA}"/>
              </a:ext>
            </a:extLst>
          </p:cNvPr>
          <p:cNvSpPr/>
          <p:nvPr/>
        </p:nvSpPr>
        <p:spPr>
          <a:xfrm>
            <a:off x="6456040" y="4077072"/>
            <a:ext cx="900100" cy="75608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Regular Pentagon 33">
            <a:extLst>
              <a:ext uri="{FF2B5EF4-FFF2-40B4-BE49-F238E27FC236}">
                <a16:creationId xmlns:a16="http://schemas.microsoft.com/office/drawing/2014/main" id="{2A03411A-50C1-4562-AC15-9F1831B01C43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98D960-AFC0-42A9-AD7A-8245F592FE94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A247DE-AD6D-45AF-AD0B-E3DE88D8ED3A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5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8FB92BA-FE92-49F5-97BA-6C832B2E381C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EDECB-E5DB-4093-8B02-D26DFAE81BF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자료 병합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A9FD-1FE0-44D9-A23D-23C89A52A69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</a:t>
            </a:r>
            <a:r>
              <a:rPr lang="ko-KR" altLang="en-US" sz="1400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D9527-B1B4-4993-ABAC-039E0FDF3ED2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7A182D-4D83-4F32-ABDD-D0EB7E86E96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5B7A3A-1548-4A7F-B6D2-B7997D1E5E1E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092CB3-3033-4AF4-8BCF-8EA2FE9356F1}"/>
              </a:ext>
            </a:extLst>
          </p:cNvPr>
          <p:cNvSpPr txBox="1"/>
          <p:nvPr/>
        </p:nvSpPr>
        <p:spPr>
          <a:xfrm>
            <a:off x="983432" y="173681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채소자료 내에서 지역별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/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연도별로 구분된 기상데이터를 하나의 파일로 병합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0EEB65-7E1E-4B2E-97D6-6B00C6D1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56" y="2204864"/>
            <a:ext cx="1473452" cy="4258277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75543BA5-607D-440C-B933-A8DB5DFE739D}"/>
              </a:ext>
            </a:extLst>
          </p:cNvPr>
          <p:cNvSpPr/>
          <p:nvPr/>
        </p:nvSpPr>
        <p:spPr>
          <a:xfrm>
            <a:off x="5985275" y="3763263"/>
            <a:ext cx="614781" cy="75608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0AE57C-3DA8-4656-B6AE-6BF56B07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51" y="2374074"/>
            <a:ext cx="1161349" cy="3871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40BD43-8033-4F32-8DD5-C8E587FC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520" y="2204864"/>
            <a:ext cx="3514444" cy="42582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5305B2-FABC-4C7F-B8B2-1866E6D94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011435"/>
            <a:ext cx="2668277" cy="4258277"/>
          </a:xfrm>
          <a:prstGeom prst="rect">
            <a:avLst/>
          </a:prstGeom>
        </p:spPr>
      </p:pic>
      <p:sp>
        <p:nvSpPr>
          <p:cNvPr id="16" name="Regular Pentagon 33">
            <a:extLst>
              <a:ext uri="{FF2B5EF4-FFF2-40B4-BE49-F238E27FC236}">
                <a16:creationId xmlns:a16="http://schemas.microsoft.com/office/drawing/2014/main" id="{D7806571-A86D-433B-89E3-6E1E8A2B7D94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15290-0F39-4E0E-A474-04408FF3F60A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6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3DC9701-433B-46D6-B587-7A90F62D256C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11C6B-5825-4A3B-A66D-BA4532A3B1A0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자료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Reshape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BBEC2-328F-4EDF-8EFD-2E9426EAD8A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CFD2-1C8A-4B95-B446-48CBDFAD8F6A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BC92E1-4533-4796-B802-67AE9C076121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C117C1-B740-4278-901F-336F6CEE76D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2EA39-3EDE-4567-ACA3-B3D1C11CC4B4}"/>
              </a:ext>
            </a:extLst>
          </p:cNvPr>
          <p:cNvSpPr txBox="1"/>
          <p:nvPr/>
        </p:nvSpPr>
        <p:spPr>
          <a:xfrm>
            <a:off x="983432" y="1736812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채소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별 자료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에서 단순 병합 되어있는 데이터를 기계학습을 위한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Shape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로 변경 및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결측치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처리 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오른쪽 화살표[R] 11">
            <a:extLst>
              <a:ext uri="{FF2B5EF4-FFF2-40B4-BE49-F238E27FC236}">
                <a16:creationId xmlns:a16="http://schemas.microsoft.com/office/drawing/2014/main" id="{A7D57D32-D932-495A-B2E0-1115523CCE8A}"/>
              </a:ext>
            </a:extLst>
          </p:cNvPr>
          <p:cNvSpPr/>
          <p:nvPr/>
        </p:nvSpPr>
        <p:spPr>
          <a:xfrm>
            <a:off x="4079776" y="3763263"/>
            <a:ext cx="614781" cy="75608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0D2538-56D1-49FC-B123-2D3FCE89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198137"/>
            <a:ext cx="2668277" cy="4258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A8F644-D953-4FB8-839F-682D5229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26" y="2258139"/>
            <a:ext cx="6565566" cy="3871161"/>
          </a:xfrm>
          <a:prstGeom prst="rect">
            <a:avLst/>
          </a:prstGeom>
        </p:spPr>
      </p:pic>
      <p:sp>
        <p:nvSpPr>
          <p:cNvPr id="25" name="Regular Pentagon 33">
            <a:extLst>
              <a:ext uri="{FF2B5EF4-FFF2-40B4-BE49-F238E27FC236}">
                <a16:creationId xmlns:a16="http://schemas.microsoft.com/office/drawing/2014/main" id="{C65F5308-FF58-457C-939F-C11840C3D3AC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3BD02-F75B-4372-B6A1-CC21673DA46C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23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FD9872-2FD1-4C94-9C5F-A9BB956C46BF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80A1A-DF9F-443A-852B-F248B5B437D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가격 예측을 위한 변수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학습데이터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E77AF-A906-4FDB-8B11-C7BCB2958F81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5E4E0-D3E5-42D8-8954-A1B95639B624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7A41F6-9D49-44B5-9170-538F85D71504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8CC460-7405-47AB-BCD2-8387905572F0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CA32F-24C1-4393-A75C-4DF627D6369E}"/>
              </a:ext>
            </a:extLst>
          </p:cNvPr>
          <p:cNvSpPr txBox="1"/>
          <p:nvPr/>
        </p:nvSpPr>
        <p:spPr>
          <a:xfrm>
            <a:off x="983432" y="1802479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지역별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정오 이전 및 이후의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평균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최소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최대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최대 풍속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습도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증기압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해면기압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일조시간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최대 적설량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평균 지면온도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84280-B0E2-49EC-ABBC-60F2FE358908}"/>
              </a:ext>
            </a:extLst>
          </p:cNvPr>
          <p:cNvSpPr txBox="1"/>
          <p:nvPr/>
        </p:nvSpPr>
        <p:spPr>
          <a:xfrm>
            <a:off x="983432" y="2745948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해당 월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501BB-1A47-43AE-BEDE-8120F8DD970F}"/>
              </a:ext>
            </a:extLst>
          </p:cNvPr>
          <p:cNvSpPr txBox="1"/>
          <p:nvPr/>
        </p:nvSpPr>
        <p:spPr>
          <a:xfrm>
            <a:off x="983432" y="3176972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해당일의 채소 가격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(LSTM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한정으로 사용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1015E4-D6F0-4213-A592-2D84C414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20" y="2728089"/>
            <a:ext cx="5968696" cy="351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3625A8-292C-4B2C-B28D-7D2E9F3A0928}"/>
              </a:ext>
            </a:extLst>
          </p:cNvPr>
          <p:cNvSpPr txBox="1"/>
          <p:nvPr/>
        </p:nvSpPr>
        <p:spPr>
          <a:xfrm>
            <a:off x="983432" y="4400666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SPLIT</a:t>
            </a:r>
          </a:p>
          <a:p>
            <a:pPr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train_data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: 2011-01-01 ~ 2018-12-31</a:t>
            </a:r>
          </a:p>
          <a:p>
            <a:pPr>
              <a:defRPr/>
            </a:pP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test_data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: 2019-01-01 ~ 2021-10-15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3840E8-8768-473F-B502-308E4575058F}"/>
              </a:ext>
            </a:extLst>
          </p:cNvPr>
          <p:cNvSpPr txBox="1"/>
          <p:nvPr/>
        </p:nvSpPr>
        <p:spPr>
          <a:xfrm>
            <a:off x="983432" y="5460959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SPLIT</a:t>
            </a:r>
          </a:p>
          <a:p>
            <a:pPr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train_data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: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초기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개의 값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>
              <a:defRPr/>
            </a:pP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test_data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이후 약 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900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여개의 값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93062-1038-4218-8300-C6372B4BE878}"/>
              </a:ext>
            </a:extLst>
          </p:cNvPr>
          <p:cNvSpPr txBox="1"/>
          <p:nvPr/>
        </p:nvSpPr>
        <p:spPr>
          <a:xfrm>
            <a:off x="1177325" y="3748970"/>
            <a:ext cx="406845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latin typeface="+mn-ea"/>
                <a:ea typeface="+mn-ea"/>
              </a:rPr>
              <a:t>StandardScaler</a:t>
            </a:r>
            <a:r>
              <a:rPr lang="ko-KR" altLang="en-US" sz="2000" b="1" dirty="0">
                <a:latin typeface="+mn-ea"/>
                <a:ea typeface="+mn-ea"/>
              </a:rPr>
              <a:t>로 </a:t>
            </a:r>
            <a:r>
              <a:rPr lang="en-US" altLang="ko-KR" sz="2000" b="1" dirty="0">
                <a:latin typeface="+mn-ea"/>
                <a:ea typeface="+mn-ea"/>
              </a:rPr>
              <a:t>Scaling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19" name="Regular Pentagon 33">
            <a:extLst>
              <a:ext uri="{FF2B5EF4-FFF2-40B4-BE49-F238E27FC236}">
                <a16:creationId xmlns:a16="http://schemas.microsoft.com/office/drawing/2014/main" id="{EFB67E35-5D3D-4438-9E27-DC92CBB2DA31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0EACF-67E1-4919-887C-D1D6A496F33C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9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F49DB79-C611-48ED-AD62-F465FA7DB8AA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3DAB-E5B7-42A7-A48F-95ED81C831CB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기상 데이터가 가격에 영향을 미치는 채소 구분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1894-FA4D-4B74-83D9-ECE32D83E789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</a:t>
            </a:r>
            <a:r>
              <a:rPr kumimoji="0" lang="ko-KR" altLang="en-US" sz="1400" b="1" i="0" u="none" strike="noStrike" kern="1200" cap="none" spc="-10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lang="ko-KR" altLang="en-US" sz="1400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머신러닝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294D3-E12D-410F-B0D4-8D7BD8712E65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0082C2A-2572-4252-B450-F7AE5D4C7829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72B6CB-3FD2-4749-A4EC-571CEAE18249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450DB-8749-452C-8DE3-239A018FE18E}"/>
              </a:ext>
            </a:extLst>
          </p:cNvPr>
          <p:cNvSpPr txBox="1"/>
          <p:nvPr/>
        </p:nvSpPr>
        <p:spPr>
          <a:xfrm>
            <a:off x="983432" y="1664804"/>
            <a:ext cx="10657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KNeighborsRegressor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Ridge, Lasso,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LogisticRegression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GradientBoostingRegressor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XGBRegressor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이용하여 예측 용이성 확인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2125C8D6-8998-4594-9B7D-6CC70A10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53886"/>
              </p:ext>
            </p:extLst>
          </p:nvPr>
        </p:nvGraphicFramePr>
        <p:xfrm>
          <a:off x="485200" y="2636912"/>
          <a:ext cx="11200294" cy="378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396">
                  <a:extLst>
                    <a:ext uri="{9D8B030D-6E8A-4147-A177-3AD203B41FA5}">
                      <a16:colId xmlns:a16="http://schemas.microsoft.com/office/drawing/2014/main" val="2819185334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3866177530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1004415948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2964150801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1250427068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1329887004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1400128140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993038410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879484692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4290225263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2585927658"/>
                    </a:ext>
                  </a:extLst>
                </a:gridCol>
                <a:gridCol w="838718">
                  <a:extLst>
                    <a:ext uri="{9D8B030D-6E8A-4147-A177-3AD203B41FA5}">
                      <a16:colId xmlns:a16="http://schemas.microsoft.com/office/drawing/2014/main" val="1622321319"/>
                    </a:ext>
                  </a:extLst>
                </a:gridCol>
              </a:tblGrid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 분</a:t>
                      </a: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쌀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마늘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양배추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배추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당근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시금치</a:t>
                      </a: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토마토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고추</a:t>
                      </a: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상추</a:t>
                      </a: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양파</a:t>
                      </a: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543478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KNeighbors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-9.00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-2.19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-0.91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-1.74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46416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LinearRegression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-5.30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-27.00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-10.44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-2.04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-0.81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-8.86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-0.96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-41.09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377807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Ridge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-4.29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-4.28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-1.90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-0.87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-1.26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01598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Lasso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-3.65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-4.57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-0.44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-1.76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-1.45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3009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LogisticRegression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-9.72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-2.20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-0.39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38663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RandomForest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-9.48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-3.81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-0.32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0.28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-0.66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-0.03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89445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GradientBoosting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-8.55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-4.25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-0.09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-0.24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0.64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69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XGBoost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-8.17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-5.06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-0.40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-0.17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0.35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-2.01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-0.42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888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D3B482-3EEC-4027-AFAC-99DCCBAD2DC5}"/>
              </a:ext>
            </a:extLst>
          </p:cNvPr>
          <p:cNvSpPr txBox="1"/>
          <p:nvPr/>
        </p:nvSpPr>
        <p:spPr>
          <a:xfrm>
            <a:off x="6023992" y="2312876"/>
            <a:ext cx="58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train_data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학습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test_data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예측치와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실제값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간의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r2_score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gular Pentagon 33">
            <a:extLst>
              <a:ext uri="{FF2B5EF4-FFF2-40B4-BE49-F238E27FC236}">
                <a16:creationId xmlns:a16="http://schemas.microsoft.com/office/drawing/2014/main" id="{69145193-B537-4675-8A40-A13F990A17AB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F1B1A1-AF75-4C20-A259-CADFAC3B3E25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5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87F174-7862-4E97-9BCE-47FAF916F905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CB1C7-F501-4348-A48F-3F9E2413A84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</a:t>
            </a:r>
            <a:r>
              <a:rPr kumimoji="0" lang="ko-KR" altLang="en-US" sz="1400" b="1" i="0" u="none" strike="noStrike" kern="1200" cap="none" spc="-10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023313-E2B4-49EB-9950-841FABBB01B8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F69371-EDBB-4BF1-A8C3-316F26A95676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90BEC6-E447-4736-A0CC-FF92E8E77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74" y="5212088"/>
            <a:ext cx="5687658" cy="1421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4414B5-7E2C-4125-8F5B-F538A3FFD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6" y="5215921"/>
            <a:ext cx="5687658" cy="1421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CB7D6-6999-45AA-8A00-AB81DE6A8A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3" y="1124744"/>
            <a:ext cx="5687658" cy="142126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D500291-9763-46C8-BA16-DD5DAAAC9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3" y="3834490"/>
            <a:ext cx="5687658" cy="1421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D1A447-62F6-424C-833E-69E48C0B39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1048"/>
            <a:ext cx="5687658" cy="1421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E05D7E-CAA2-4AEF-B0D4-D6BA50EA49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13" y="2492896"/>
            <a:ext cx="5687658" cy="14212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ED49C5-9461-4CB4-8964-D7B9CF43E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36" y="1124744"/>
            <a:ext cx="5687658" cy="1421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B0475-BD52-4784-9E01-E1AAC615B6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92896"/>
            <a:ext cx="5687658" cy="1421268"/>
          </a:xfrm>
          <a:prstGeom prst="rect">
            <a:avLst/>
          </a:prstGeom>
        </p:spPr>
      </p:pic>
      <p:sp>
        <p:nvSpPr>
          <p:cNvPr id="18" name="Regular Pentagon 33">
            <a:extLst>
              <a:ext uri="{FF2B5EF4-FFF2-40B4-BE49-F238E27FC236}">
                <a16:creationId xmlns:a16="http://schemas.microsoft.com/office/drawing/2014/main" id="{CE026323-EDFD-4BFC-B376-5B1D997B529E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8D927-0A97-4661-947D-9549F0F17DEF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F84DAD-DCCB-41E6-902A-4818457D8E38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B0F9B-EA35-4013-9DF2-A1D4A3F265D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Parameter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C5F36-4EC7-4EB0-A0CD-E6D3BC68A7FE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</a:t>
            </a:r>
            <a:r>
              <a:rPr kumimoji="0" lang="ko-KR" altLang="en-US" sz="1400" b="1" i="0" u="none" strike="noStrike" kern="1200" cap="none" spc="-10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548DC-A8EC-44D9-A777-226482299BCE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EC3AC43-8DCC-46A2-8939-21D03C571550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7C4FCD-F0B7-43C3-ADBD-32AA8D8532CA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69EBAF-1368-49AF-A741-26DF5ECACBA1}"/>
              </a:ext>
            </a:extLst>
          </p:cNvPr>
          <p:cNvSpPr txBox="1"/>
          <p:nvPr/>
        </p:nvSpPr>
        <p:spPr>
          <a:xfrm>
            <a:off x="983432" y="1664804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R2_score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값이 높았던 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Ridge, Lasso,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RandomForest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GradientBoosting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XGBoost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모델의 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parameter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튜닝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028A0D-E3D4-4237-9872-3B8CB6BD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024845"/>
            <a:ext cx="3670613" cy="26440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831C70-8624-4B77-9F8F-208FB7C6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395" y="2024844"/>
            <a:ext cx="3451868" cy="26440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3C07E3-2DC7-4766-9BBE-0489A922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10" y="2011571"/>
            <a:ext cx="3552859" cy="2644055"/>
          </a:xfrm>
          <a:prstGeom prst="rect">
            <a:avLst/>
          </a:prstGeom>
        </p:spPr>
      </p:pic>
      <p:graphicFrame>
        <p:nvGraphicFramePr>
          <p:cNvPr id="27" name="표 14">
            <a:extLst>
              <a:ext uri="{FF2B5EF4-FFF2-40B4-BE49-F238E27FC236}">
                <a16:creationId xmlns:a16="http://schemas.microsoft.com/office/drawing/2014/main" id="{279B68E6-35F8-47F5-95B5-CD6906BA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65950"/>
              </p:ext>
            </p:extLst>
          </p:nvPr>
        </p:nvGraphicFramePr>
        <p:xfrm>
          <a:off x="1193668" y="4997015"/>
          <a:ext cx="98348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932">
                  <a:extLst>
                    <a:ext uri="{9D8B030D-6E8A-4147-A177-3AD203B41FA5}">
                      <a16:colId xmlns:a16="http://schemas.microsoft.com/office/drawing/2014/main" val="176322993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3472350424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2770553258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3369353580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3778388448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315804706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14452479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 분</a:t>
                      </a:r>
                    </a:p>
                  </a:txBody>
                  <a:tcPr marL="110642" marR="110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</a:rPr>
                        <a:t>RFR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GBR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XGBRegressor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647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83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적용전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적용후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0.91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0.88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1326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337B878-0B04-4F8C-8D59-791CAB235167}"/>
              </a:ext>
            </a:extLst>
          </p:cNvPr>
          <p:cNvSpPr txBox="1"/>
          <p:nvPr/>
        </p:nvSpPr>
        <p:spPr>
          <a:xfrm>
            <a:off x="9466033" y="4633060"/>
            <a:ext cx="174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100" dirty="0"/>
              <a:t> </a:t>
            </a:r>
            <a:r>
              <a:rPr lang="en-US" altLang="ko-KR" sz="1100" dirty="0"/>
              <a:t>* </a:t>
            </a:r>
            <a:r>
              <a:rPr lang="ko-KR" altLang="en-US" sz="1100" dirty="0"/>
              <a:t>시금치 기준 </a:t>
            </a:r>
            <a:r>
              <a:rPr lang="en-US" altLang="ko-KR" sz="1100" dirty="0"/>
              <a:t>r2_score</a:t>
            </a:r>
          </a:p>
        </p:txBody>
      </p:sp>
      <p:sp>
        <p:nvSpPr>
          <p:cNvPr id="21" name="Regular Pentagon 33">
            <a:extLst>
              <a:ext uri="{FF2B5EF4-FFF2-40B4-BE49-F238E27FC236}">
                <a16:creationId xmlns:a16="http://schemas.microsoft.com/office/drawing/2014/main" id="{64FB578B-D629-4DA4-A522-D852752DDF23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AAB72-3891-44CC-A255-393C33BC1835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91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682ABEC-4BFB-4D6C-B371-96EE3123B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B5C6C2-ABF5-411C-8044-566CC3DD90DA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39C76-4406-4FDB-B741-1C6E17691EF0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Voting Regressor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를 통한 최종 예측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96758-4451-4FE4-A36F-A79EFA01078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결과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06923-1AE0-4B40-B4F4-529ECECB1D0B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D00AD5-B421-40E7-B65F-8ED84782046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9B441D-142F-487A-8CBE-7F002C89230A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EC93ED-1820-4335-9F74-EC15E9CFD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16" y="3212976"/>
            <a:ext cx="6256424" cy="1563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EB66E8-96F7-4635-8E5F-ADB13AEBB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30" y="4750457"/>
            <a:ext cx="6256424" cy="1563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271A63-D8E9-4ED7-8C96-06A2A27D0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30" y="1600285"/>
            <a:ext cx="6256424" cy="15633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C51BD3-78E3-40DC-A393-4E224C5BE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05" y="1764564"/>
            <a:ext cx="2305292" cy="148441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6A42E3-DECC-4F4E-90C4-7300B29C1FFC}"/>
              </a:ext>
            </a:extLst>
          </p:cNvPr>
          <p:cNvGrpSpPr/>
          <p:nvPr/>
        </p:nvGrpSpPr>
        <p:grpSpPr>
          <a:xfrm>
            <a:off x="3472213" y="3465848"/>
            <a:ext cx="1838475" cy="1310523"/>
            <a:chOff x="83332" y="2171491"/>
            <a:chExt cx="3628232" cy="258631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89DC88-FBD5-4DAF-8979-DD268087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32" y="3825044"/>
              <a:ext cx="3628232" cy="93276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E95E03-EB57-4BB6-AACB-0A796276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32" y="2171491"/>
              <a:ext cx="3628232" cy="227315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EB63184-3F3C-4935-AD25-994274786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4673" y="4910831"/>
            <a:ext cx="1915053" cy="1356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FA073E-5AC4-4015-BE16-DA3FE9A83980}"/>
              </a:ext>
            </a:extLst>
          </p:cNvPr>
          <p:cNvSpPr txBox="1"/>
          <p:nvPr/>
        </p:nvSpPr>
        <p:spPr>
          <a:xfrm>
            <a:off x="738393" y="1899119"/>
            <a:ext cx="258529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시금치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0.9958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0.6405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0B08CD-AFF4-4600-9261-55F2AECBE50C}"/>
              </a:ext>
            </a:extLst>
          </p:cNvPr>
          <p:cNvSpPr txBox="1"/>
          <p:nvPr/>
        </p:nvSpPr>
        <p:spPr>
          <a:xfrm>
            <a:off x="738393" y="3429000"/>
            <a:ext cx="258529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토마토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0.9679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0.3924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1084F-6E94-4733-99A9-DE2EC95DCB02}"/>
              </a:ext>
            </a:extLst>
          </p:cNvPr>
          <p:cNvSpPr txBox="1"/>
          <p:nvPr/>
        </p:nvSpPr>
        <p:spPr>
          <a:xfrm>
            <a:off x="738393" y="5001239"/>
            <a:ext cx="258529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상추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0.8273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0.4616</a:t>
            </a:r>
          </a:p>
        </p:txBody>
      </p:sp>
      <p:sp>
        <p:nvSpPr>
          <p:cNvPr id="23" name="Regular Pentagon 33">
            <a:extLst>
              <a:ext uri="{FF2B5EF4-FFF2-40B4-BE49-F238E27FC236}">
                <a16:creationId xmlns:a16="http://schemas.microsoft.com/office/drawing/2014/main" id="{7D03F6EC-24A0-4BA5-8118-30361F41CC25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BFE382-2610-482F-9489-64CA4195128B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2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3033CA-EB52-42AF-8F02-8CC855F033D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F88AA-A5CE-421A-A9B2-877306916EEA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BD638-CBBE-40D7-87D9-5402D7111D98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D979F-C91C-408F-B851-A5FE72F153C4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A66FC2-6CE8-4BCA-B6FD-730339EE5A0C}"/>
              </a:ext>
            </a:extLst>
          </p:cNvPr>
          <p:cNvSpPr/>
          <p:nvPr/>
        </p:nvSpPr>
        <p:spPr>
          <a:xfrm>
            <a:off x="5015880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276172-0A04-4FE4-B4D6-115433FF64B3}"/>
              </a:ext>
            </a:extLst>
          </p:cNvPr>
          <p:cNvSpPr/>
          <p:nvPr/>
        </p:nvSpPr>
        <p:spPr>
          <a:xfrm>
            <a:off x="5123892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82B4F0-66C9-4F11-9286-174A383CC0C8}"/>
              </a:ext>
            </a:extLst>
          </p:cNvPr>
          <p:cNvSpPr/>
          <p:nvPr/>
        </p:nvSpPr>
        <p:spPr>
          <a:xfrm>
            <a:off x="5123892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A7B61D-14DA-4FC2-8090-30FBF0BEEFFC}"/>
              </a:ext>
            </a:extLst>
          </p:cNvPr>
          <p:cNvSpPr/>
          <p:nvPr/>
        </p:nvSpPr>
        <p:spPr>
          <a:xfrm>
            <a:off x="5123892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C9B5A5-7230-43BE-A627-112F1C881275}"/>
              </a:ext>
            </a:extLst>
          </p:cNvPr>
          <p:cNvSpPr/>
          <p:nvPr/>
        </p:nvSpPr>
        <p:spPr>
          <a:xfrm>
            <a:off x="3215680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139080-47D6-42C8-81A4-961C52E3CB99}"/>
              </a:ext>
            </a:extLst>
          </p:cNvPr>
          <p:cNvSpPr/>
          <p:nvPr/>
        </p:nvSpPr>
        <p:spPr>
          <a:xfrm>
            <a:off x="3323692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C00F22-7A2B-405E-B6DB-68F39E9062A7}"/>
              </a:ext>
            </a:extLst>
          </p:cNvPr>
          <p:cNvSpPr/>
          <p:nvPr/>
        </p:nvSpPr>
        <p:spPr>
          <a:xfrm>
            <a:off x="3323692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4722AC-76BC-4026-860B-46E55172512E}"/>
              </a:ext>
            </a:extLst>
          </p:cNvPr>
          <p:cNvSpPr/>
          <p:nvPr/>
        </p:nvSpPr>
        <p:spPr>
          <a:xfrm>
            <a:off x="3323692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28D0C-1B23-424E-9C5A-D23BA4AD3DA9}"/>
              </a:ext>
            </a:extLst>
          </p:cNvPr>
          <p:cNvSpPr/>
          <p:nvPr/>
        </p:nvSpPr>
        <p:spPr>
          <a:xfrm>
            <a:off x="1366283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C2E4EF-BAF5-49E1-BA63-A305090DD457}"/>
              </a:ext>
            </a:extLst>
          </p:cNvPr>
          <p:cNvSpPr/>
          <p:nvPr/>
        </p:nvSpPr>
        <p:spPr>
          <a:xfrm>
            <a:off x="1474295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2573E3-D376-4F29-90E2-BAA055B3534C}"/>
              </a:ext>
            </a:extLst>
          </p:cNvPr>
          <p:cNvSpPr/>
          <p:nvPr/>
        </p:nvSpPr>
        <p:spPr>
          <a:xfrm>
            <a:off x="1474295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84CC37-279B-4083-96B8-E5E851992FFD}"/>
              </a:ext>
            </a:extLst>
          </p:cNvPr>
          <p:cNvSpPr/>
          <p:nvPr/>
        </p:nvSpPr>
        <p:spPr>
          <a:xfrm>
            <a:off x="1474295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160186-7CAF-4D35-B1C3-FE64360FF541}"/>
              </a:ext>
            </a:extLst>
          </p:cNvPr>
          <p:cNvCxnSpPr>
            <a:cxnSpLocks/>
          </p:cNvCxnSpPr>
          <p:nvPr/>
        </p:nvCxnSpPr>
        <p:spPr>
          <a:xfrm>
            <a:off x="911424" y="5583644"/>
            <a:ext cx="10369152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A330A099-6F4D-47C7-BB67-57B4B3C9D527}"/>
              </a:ext>
            </a:extLst>
          </p:cNvPr>
          <p:cNvSpPr/>
          <p:nvPr/>
        </p:nvSpPr>
        <p:spPr>
          <a:xfrm>
            <a:off x="2847755" y="3519551"/>
            <a:ext cx="267798" cy="267798"/>
          </a:xfrm>
          <a:prstGeom prst="mathPlu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더하기 기호 21">
            <a:extLst>
              <a:ext uri="{FF2B5EF4-FFF2-40B4-BE49-F238E27FC236}">
                <a16:creationId xmlns:a16="http://schemas.microsoft.com/office/drawing/2014/main" id="{2B8BFD4F-D370-46D9-8FAB-1A6F8ACE4366}"/>
              </a:ext>
            </a:extLst>
          </p:cNvPr>
          <p:cNvSpPr/>
          <p:nvPr/>
        </p:nvSpPr>
        <p:spPr>
          <a:xfrm>
            <a:off x="4655840" y="3519551"/>
            <a:ext cx="267798" cy="267798"/>
          </a:xfrm>
          <a:prstGeom prst="mathPlu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오른쪽 화살표[R] 11">
            <a:extLst>
              <a:ext uri="{FF2B5EF4-FFF2-40B4-BE49-F238E27FC236}">
                <a16:creationId xmlns:a16="http://schemas.microsoft.com/office/drawing/2014/main" id="{4390862E-FF6D-47E6-A14D-19E4EF9E4258}"/>
              </a:ext>
            </a:extLst>
          </p:cNvPr>
          <p:cNvSpPr/>
          <p:nvPr/>
        </p:nvSpPr>
        <p:spPr>
          <a:xfrm>
            <a:off x="6739538" y="3418716"/>
            <a:ext cx="1405164" cy="46946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1A3FB6-DEBC-4454-BF26-004A8580A068}"/>
              </a:ext>
            </a:extLst>
          </p:cNvPr>
          <p:cNvSpPr/>
          <p:nvPr/>
        </p:nvSpPr>
        <p:spPr>
          <a:xfrm>
            <a:off x="8544272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B02855-EE92-4E64-9B04-5F633C2906B4}"/>
              </a:ext>
            </a:extLst>
          </p:cNvPr>
          <p:cNvSpPr/>
          <p:nvPr/>
        </p:nvSpPr>
        <p:spPr>
          <a:xfrm>
            <a:off x="8652284" y="3452650"/>
            <a:ext cx="1116124" cy="453495"/>
          </a:xfrm>
          <a:prstGeom prst="rect">
            <a:avLst/>
          </a:prstGeom>
          <a:noFill/>
          <a:ln>
            <a:solidFill>
              <a:srgbClr val="E4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농산물 가격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C0B4C-2A15-4F1D-83C7-C552F6430489}"/>
              </a:ext>
            </a:extLst>
          </p:cNvPr>
          <p:cNvSpPr txBox="1"/>
          <p:nvPr/>
        </p:nvSpPr>
        <p:spPr>
          <a:xfrm>
            <a:off x="5141894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69410-929D-4475-B509-992368A597C0}"/>
              </a:ext>
            </a:extLst>
          </p:cNvPr>
          <p:cNvSpPr txBox="1"/>
          <p:nvPr/>
        </p:nvSpPr>
        <p:spPr>
          <a:xfrm>
            <a:off x="3359696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EFE40F-B943-4F18-AF0B-498913DFEF1B}"/>
              </a:ext>
            </a:extLst>
          </p:cNvPr>
          <p:cNvSpPr txBox="1"/>
          <p:nvPr/>
        </p:nvSpPr>
        <p:spPr>
          <a:xfrm>
            <a:off x="1501749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t-2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713FD-DA21-4B3A-99DF-E1D24368A3B5}"/>
              </a:ext>
            </a:extLst>
          </p:cNvPr>
          <p:cNvSpPr txBox="1"/>
          <p:nvPr/>
        </p:nvSpPr>
        <p:spPr>
          <a:xfrm>
            <a:off x="8670286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t+1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AA16CFE-249E-4FAC-A9BD-3148DB8C620F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gular Pentagon 33">
            <a:extLst>
              <a:ext uri="{FF2B5EF4-FFF2-40B4-BE49-F238E27FC236}">
                <a16:creationId xmlns:a16="http://schemas.microsoft.com/office/drawing/2014/main" id="{CC819CBC-4921-489C-8191-802C710DA512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795AC2-84B2-4D4B-9CFF-F4BCF807F321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2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61FAF6-39E3-4EE1-80F9-1CFCFF79F517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1478E-1690-4E6C-8170-8C8430141DEC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Model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구성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90124-79A0-4EA9-B833-5E3FEC6DCC70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lang="en-US" altLang="ko-KR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81E8C-89FD-4016-BAE9-6A5478EE8E41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1396BF-BFAE-477D-BB92-837A2F0438E2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3EC098-06EC-4C34-AAB2-BCF36171F7DE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80D12-4AAC-4BD8-A1DD-ED14C717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4124677"/>
            <a:ext cx="5240049" cy="2188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4F05E6-2B63-489A-9466-30CB58AC4F74}"/>
              </a:ext>
            </a:extLst>
          </p:cNvPr>
          <p:cNvSpPr txBox="1"/>
          <p:nvPr/>
        </p:nvSpPr>
        <p:spPr>
          <a:xfrm>
            <a:off x="983432" y="1744763"/>
            <a:ext cx="446449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LSTM activation = ‘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LeakyReLU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’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Optimizer = ‘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adam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Validation_split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0.2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Epochs = 20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Batch_size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5</a:t>
            </a:r>
          </a:p>
        </p:txBody>
      </p:sp>
      <p:sp>
        <p:nvSpPr>
          <p:cNvPr id="13" name="오른쪽 화살표[R] 11">
            <a:extLst>
              <a:ext uri="{FF2B5EF4-FFF2-40B4-BE49-F238E27FC236}">
                <a16:creationId xmlns:a16="http://schemas.microsoft.com/office/drawing/2014/main" id="{2ABA64A8-1114-4E61-80B6-38AF51C740A9}"/>
              </a:ext>
            </a:extLst>
          </p:cNvPr>
          <p:cNvSpPr/>
          <p:nvPr/>
        </p:nvSpPr>
        <p:spPr>
          <a:xfrm rot="5400000">
            <a:off x="8657963" y="3466361"/>
            <a:ext cx="614781" cy="75608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BD2B45-36A7-4C61-A4EC-092F3F27E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6" y="4374228"/>
            <a:ext cx="3877465" cy="1938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CFBE1C-5A6D-4998-8DE5-4E0A77927A81}"/>
              </a:ext>
            </a:extLst>
          </p:cNvPr>
          <p:cNvSpPr txBox="1"/>
          <p:nvPr/>
        </p:nvSpPr>
        <p:spPr>
          <a:xfrm>
            <a:off x="6731638" y="1412776"/>
            <a:ext cx="446449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tanh 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사용시 </a:t>
            </a:r>
            <a:r>
              <a:rPr lang="en-US" altLang="ko-KR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Gradient Vanishing 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발생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37E4C-D075-45C7-82F9-DA8BCF8071B9}"/>
              </a:ext>
            </a:extLst>
          </p:cNvPr>
          <p:cNvSpPr txBox="1"/>
          <p:nvPr/>
        </p:nvSpPr>
        <p:spPr>
          <a:xfrm>
            <a:off x="6731638" y="4271459"/>
            <a:ext cx="446449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200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LeakyReLU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 통해 해결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Regular Pentagon 33">
            <a:extLst>
              <a:ext uri="{FF2B5EF4-FFF2-40B4-BE49-F238E27FC236}">
                <a16:creationId xmlns:a16="http://schemas.microsoft.com/office/drawing/2014/main" id="{2B63D0CC-8DB9-412D-A8E2-DF8F02D908C1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911A04-7C14-4A33-ACBB-7FB1C8C74514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DE08C-9686-49C2-B0AC-A0ADFEA0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1544491"/>
            <a:ext cx="3877465" cy="19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gular Pentagon 33">
            <a:extLst>
              <a:ext uri="{FF2B5EF4-FFF2-40B4-BE49-F238E27FC236}">
                <a16:creationId xmlns:a16="http://schemas.microsoft.com/office/drawing/2014/main" id="{387F0D49-3BFD-4CD7-9BC0-1271D2C91B5E}"/>
              </a:ext>
            </a:extLst>
          </p:cNvPr>
          <p:cNvSpPr/>
          <p:nvPr/>
        </p:nvSpPr>
        <p:spPr>
          <a:xfrm>
            <a:off x="9439232" y="2043606"/>
            <a:ext cx="994418" cy="94706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gular Pentagon 33">
            <a:extLst>
              <a:ext uri="{FF2B5EF4-FFF2-40B4-BE49-F238E27FC236}">
                <a16:creationId xmlns:a16="http://schemas.microsoft.com/office/drawing/2014/main" id="{CC25AD1B-E170-4C45-8087-F92CB55368F5}"/>
              </a:ext>
            </a:extLst>
          </p:cNvPr>
          <p:cNvSpPr/>
          <p:nvPr/>
        </p:nvSpPr>
        <p:spPr>
          <a:xfrm>
            <a:off x="1771396" y="2043606"/>
            <a:ext cx="994418" cy="94706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Regular Pentagon 33">
            <a:extLst>
              <a:ext uri="{FF2B5EF4-FFF2-40B4-BE49-F238E27FC236}">
                <a16:creationId xmlns:a16="http://schemas.microsoft.com/office/drawing/2014/main" id="{DF79131D-47A1-45F2-99B3-CE4C9FBA09CA}"/>
              </a:ext>
            </a:extLst>
          </p:cNvPr>
          <p:cNvSpPr/>
          <p:nvPr/>
        </p:nvSpPr>
        <p:spPr>
          <a:xfrm>
            <a:off x="4327341" y="2043606"/>
            <a:ext cx="994418" cy="94706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gular Pentagon 33">
            <a:extLst>
              <a:ext uri="{FF2B5EF4-FFF2-40B4-BE49-F238E27FC236}">
                <a16:creationId xmlns:a16="http://schemas.microsoft.com/office/drawing/2014/main" id="{45C5B7BE-1191-4220-BAC4-855934069675}"/>
              </a:ext>
            </a:extLst>
          </p:cNvPr>
          <p:cNvSpPr/>
          <p:nvPr/>
        </p:nvSpPr>
        <p:spPr>
          <a:xfrm>
            <a:off x="6883286" y="2043606"/>
            <a:ext cx="994418" cy="94706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07711"/>
            <a:ext cx="11573197" cy="724247"/>
          </a:xfrm>
        </p:spPr>
        <p:txBody>
          <a:bodyPr/>
          <a:lstStyle/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Timeline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A8F837-E16C-4C95-BF32-1F426D386B8D}"/>
              </a:ext>
            </a:extLst>
          </p:cNvPr>
          <p:cNvGrpSpPr/>
          <p:nvPr/>
        </p:nvGrpSpPr>
        <p:grpSpPr>
          <a:xfrm>
            <a:off x="1076915" y="3143356"/>
            <a:ext cx="10224000" cy="221214"/>
            <a:chOff x="-298644" y="3284984"/>
            <a:chExt cx="10224000" cy="221214"/>
          </a:xfrm>
          <a:solidFill>
            <a:schemeClr val="accent5"/>
          </a:solidFill>
        </p:grpSpPr>
        <p:sp>
          <p:nvSpPr>
            <p:cNvPr id="5" name="Right Arrow 42">
              <a:extLst>
                <a:ext uri="{FF2B5EF4-FFF2-40B4-BE49-F238E27FC236}">
                  <a16:creationId xmlns:a16="http://schemas.microsoft.com/office/drawing/2014/main" id="{268B11C7-491D-42EA-9AE1-233350290CE9}"/>
                </a:ext>
              </a:extLst>
            </p:cNvPr>
            <p:cNvSpPr/>
            <p:nvPr/>
          </p:nvSpPr>
          <p:spPr>
            <a:xfrm>
              <a:off x="-298644" y="3284984"/>
              <a:ext cx="10224000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35FFBB-2FAA-411B-AC5C-5B0BE4A4844E}"/>
                </a:ext>
              </a:extLst>
            </p:cNvPr>
            <p:cNvSpPr/>
            <p:nvPr/>
          </p:nvSpPr>
          <p:spPr>
            <a:xfrm>
              <a:off x="774376" y="328498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77B6D2-23FC-437E-93B5-15A42F396018}"/>
                </a:ext>
              </a:extLst>
            </p:cNvPr>
            <p:cNvSpPr/>
            <p:nvPr/>
          </p:nvSpPr>
          <p:spPr>
            <a:xfrm>
              <a:off x="3333327" y="3284984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F9B628-8D8C-40DE-AAA6-C3E4749B88E5}"/>
                </a:ext>
              </a:extLst>
            </p:cNvPr>
            <p:cNvSpPr/>
            <p:nvPr/>
          </p:nvSpPr>
          <p:spPr>
            <a:xfrm>
              <a:off x="5892278" y="3290174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935DEF-9C69-4A27-A0F4-9C9D37F4B5EB}"/>
                </a:ext>
              </a:extLst>
            </p:cNvPr>
            <p:cNvSpPr/>
            <p:nvPr/>
          </p:nvSpPr>
          <p:spPr>
            <a:xfrm>
              <a:off x="8451229" y="3284984"/>
              <a:ext cx="216024" cy="2160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C6B24A-AB9B-444A-B362-1B30B4A8E734}"/>
              </a:ext>
            </a:extLst>
          </p:cNvPr>
          <p:cNvGrpSpPr/>
          <p:nvPr/>
        </p:nvGrpSpPr>
        <p:grpSpPr>
          <a:xfrm>
            <a:off x="1409607" y="3806853"/>
            <a:ext cx="1749341" cy="338554"/>
            <a:chOff x="661588" y="5056514"/>
            <a:chExt cx="1749341" cy="338554"/>
          </a:xfrm>
        </p:grpSpPr>
        <p:sp>
          <p:nvSpPr>
            <p:cNvPr id="12" name="Chevron 50">
              <a:extLst>
                <a:ext uri="{FF2B5EF4-FFF2-40B4-BE49-F238E27FC236}">
                  <a16:creationId xmlns:a16="http://schemas.microsoft.com/office/drawing/2014/main" id="{1C5FBB10-1B5E-45C2-96CA-AA08104D8C68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37A139-7246-4926-8696-CB184E529EB7}"/>
                </a:ext>
              </a:extLst>
            </p:cNvPr>
            <p:cNvSpPr txBox="1"/>
            <p:nvPr/>
          </p:nvSpPr>
          <p:spPr>
            <a:xfrm>
              <a:off x="898841" y="5056514"/>
              <a:ext cx="151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수집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2B0C4C-C221-4EB8-87F8-7838C81D4BDA}"/>
              </a:ext>
            </a:extLst>
          </p:cNvPr>
          <p:cNvGrpSpPr/>
          <p:nvPr/>
        </p:nvGrpSpPr>
        <p:grpSpPr>
          <a:xfrm>
            <a:off x="4090531" y="3773765"/>
            <a:ext cx="1739104" cy="338554"/>
            <a:chOff x="661588" y="5036445"/>
            <a:chExt cx="1739104" cy="338554"/>
          </a:xfrm>
        </p:grpSpPr>
        <p:sp>
          <p:nvSpPr>
            <p:cNvPr id="17" name="Chevron 63">
              <a:extLst>
                <a:ext uri="{FF2B5EF4-FFF2-40B4-BE49-F238E27FC236}">
                  <a16:creationId xmlns:a16="http://schemas.microsoft.com/office/drawing/2014/main" id="{31B89710-5942-4B2F-B807-BC79F11B7AD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61EB3B-9001-42B0-8266-2952C30E5979}"/>
                </a:ext>
              </a:extLst>
            </p:cNvPr>
            <p:cNvSpPr txBox="1"/>
            <p:nvPr/>
          </p:nvSpPr>
          <p:spPr>
            <a:xfrm>
              <a:off x="888604" y="5036445"/>
              <a:ext cx="151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전처리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C225F1-7620-4D27-9ACA-1C22B95DF5F3}"/>
              </a:ext>
            </a:extLst>
          </p:cNvPr>
          <p:cNvGrpSpPr/>
          <p:nvPr/>
        </p:nvGrpSpPr>
        <p:grpSpPr>
          <a:xfrm>
            <a:off x="6597750" y="3690501"/>
            <a:ext cx="1764089" cy="584775"/>
            <a:chOff x="661588" y="4951501"/>
            <a:chExt cx="1764089" cy="584775"/>
          </a:xfrm>
        </p:grpSpPr>
        <p:sp>
          <p:nvSpPr>
            <p:cNvPr id="22" name="Chevron 68">
              <a:extLst>
                <a:ext uri="{FF2B5EF4-FFF2-40B4-BE49-F238E27FC236}">
                  <a16:creationId xmlns:a16="http://schemas.microsoft.com/office/drawing/2014/main" id="{9F408D21-4920-4E58-874D-2DC4ED7E7C15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2E4FD0-01A6-4370-B91A-278DB3DB9672}"/>
                </a:ext>
              </a:extLst>
            </p:cNvPr>
            <p:cNvSpPr txBox="1"/>
            <p:nvPr/>
          </p:nvSpPr>
          <p:spPr>
            <a:xfrm>
              <a:off x="913589" y="4951501"/>
              <a:ext cx="151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Machine Learning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00F935-6FD0-4F54-9922-1B575AF0C785}"/>
              </a:ext>
            </a:extLst>
          </p:cNvPr>
          <p:cNvGrpSpPr/>
          <p:nvPr/>
        </p:nvGrpSpPr>
        <p:grpSpPr>
          <a:xfrm>
            <a:off x="9161589" y="3662205"/>
            <a:ext cx="1764089" cy="584775"/>
            <a:chOff x="661588" y="4911529"/>
            <a:chExt cx="1764089" cy="584775"/>
          </a:xfrm>
        </p:grpSpPr>
        <p:sp>
          <p:nvSpPr>
            <p:cNvPr id="27" name="Chevron 73">
              <a:extLst>
                <a:ext uri="{FF2B5EF4-FFF2-40B4-BE49-F238E27FC236}">
                  <a16:creationId xmlns:a16="http://schemas.microsoft.com/office/drawing/2014/main" id="{1AC1CBCC-8772-4034-8109-4228140122C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2C650D-5424-4168-B354-DD7D4B4FE153}"/>
                </a:ext>
              </a:extLst>
            </p:cNvPr>
            <p:cNvSpPr txBox="1"/>
            <p:nvPr/>
          </p:nvSpPr>
          <p:spPr>
            <a:xfrm>
              <a:off x="913589" y="4911529"/>
              <a:ext cx="151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Deep Learning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B7F5283-1101-45E6-8350-C89D9C157388}"/>
              </a:ext>
            </a:extLst>
          </p:cNvPr>
          <p:cNvSpPr txBox="1"/>
          <p:nvPr/>
        </p:nvSpPr>
        <p:spPr>
          <a:xfrm>
            <a:off x="9439232" y="2101639"/>
            <a:ext cx="994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최종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323B4-0594-423C-ACB2-E9F31FECB8AB}"/>
              </a:ext>
            </a:extLst>
          </p:cNvPr>
          <p:cNvSpPr txBox="1"/>
          <p:nvPr/>
        </p:nvSpPr>
        <p:spPr>
          <a:xfrm>
            <a:off x="6883286" y="2101639"/>
            <a:ext cx="994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BAF0C-BD01-41FA-BA57-C114C70D5119}"/>
              </a:ext>
            </a:extLst>
          </p:cNvPr>
          <p:cNvSpPr txBox="1"/>
          <p:nvPr/>
        </p:nvSpPr>
        <p:spPr>
          <a:xfrm>
            <a:off x="4327341" y="2101639"/>
            <a:ext cx="994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발표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537A46-778C-4536-9513-2FA7C66B91D9}"/>
              </a:ext>
            </a:extLst>
          </p:cNvPr>
          <p:cNvSpPr txBox="1"/>
          <p:nvPr/>
        </p:nvSpPr>
        <p:spPr>
          <a:xfrm>
            <a:off x="1771396" y="2101639"/>
            <a:ext cx="994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발표</a:t>
            </a:r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1F753984-B93D-4CBA-8D24-6A1FDAD77E34}"/>
              </a:ext>
            </a:extLst>
          </p:cNvPr>
          <p:cNvSpPr/>
          <p:nvPr/>
        </p:nvSpPr>
        <p:spPr>
          <a:xfrm>
            <a:off x="1375902" y="4368105"/>
            <a:ext cx="1705391" cy="15019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및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절차</a:t>
            </a: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CA80D36B-4669-4EDF-8604-0E25EE5C503C}"/>
              </a:ext>
            </a:extLst>
          </p:cNvPr>
          <p:cNvSpPr/>
          <p:nvPr/>
        </p:nvSpPr>
        <p:spPr>
          <a:xfrm>
            <a:off x="4048123" y="4368106"/>
            <a:ext cx="1705390" cy="15019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 데이터 및 농산물 가격 데이터 </a:t>
            </a:r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FAB59C17-6125-4FBF-BFCE-97814CF2FA55}"/>
              </a:ext>
            </a:extLst>
          </p:cNvPr>
          <p:cNvSpPr/>
          <p:nvPr/>
        </p:nvSpPr>
        <p:spPr>
          <a:xfrm>
            <a:off x="9178250" y="4368105"/>
            <a:ext cx="1747427" cy="146846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적용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BFB29DDD-B8BD-4798-8313-473F12705F72}"/>
              </a:ext>
            </a:extLst>
          </p:cNvPr>
          <p:cNvSpPr/>
          <p:nvPr/>
        </p:nvSpPr>
        <p:spPr>
          <a:xfrm>
            <a:off x="6523153" y="4368105"/>
            <a:ext cx="1838685" cy="146846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C04980-6651-4AB8-A6E9-14B01F39FD15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633D5-1297-4DB0-8AEA-3C9D60291846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57157-1A41-443B-A081-4980CC45AE25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CF4F6-5E48-4A59-9E7C-4C24479BC470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344FE99-79A3-4750-8382-118C29C922C7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62CD3B-916A-435A-83F2-95D5F19CCE9E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0" name="그림 9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1026951B-3885-4E2C-ADAD-ABE87A06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0" y="4221088"/>
            <a:ext cx="4129206" cy="2067731"/>
          </a:xfrm>
          <a:prstGeom prst="rect">
            <a:avLst/>
          </a:prstGeom>
        </p:spPr>
      </p:pic>
      <p:pic>
        <p:nvPicPr>
          <p:cNvPr id="11" name="그림 10" descr="텍스트, 스크린샷, 벡터그래픽이(가) 표시된 사진&#10;&#10;자동 생성된 설명">
            <a:extLst>
              <a:ext uri="{FF2B5EF4-FFF2-40B4-BE49-F238E27FC236}">
                <a16:creationId xmlns:a16="http://schemas.microsoft.com/office/drawing/2014/main" id="{0B5C5BF9-9462-4028-B2A4-A0ADE5480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33" y="4230932"/>
            <a:ext cx="4129206" cy="2065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D4158-D956-45CC-ACBE-5422F2309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4221088"/>
            <a:ext cx="4129206" cy="206397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7DCD1E-541A-4BA3-93E3-4E3BCD9DC35D}"/>
              </a:ext>
            </a:extLst>
          </p:cNvPr>
          <p:cNvCxnSpPr/>
          <p:nvPr/>
        </p:nvCxnSpPr>
        <p:spPr>
          <a:xfrm>
            <a:off x="4151784" y="1844824"/>
            <a:ext cx="0" cy="4490344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4F37775-7318-4F05-B2DB-98CB98EDD9B0}"/>
              </a:ext>
            </a:extLst>
          </p:cNvPr>
          <p:cNvCxnSpPr/>
          <p:nvPr/>
        </p:nvCxnSpPr>
        <p:spPr>
          <a:xfrm>
            <a:off x="8070777" y="1844824"/>
            <a:ext cx="0" cy="4490344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009962-624E-461E-84BE-BAEA44335B76}"/>
              </a:ext>
            </a:extLst>
          </p:cNvPr>
          <p:cNvSpPr txBox="1"/>
          <p:nvPr/>
        </p:nvSpPr>
        <p:spPr>
          <a:xfrm>
            <a:off x="983639" y="1628800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쌀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-2.2389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-63.0617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-1.3902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-49.7598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A369-8945-4519-B5EF-2BACD01D0AEC}"/>
              </a:ext>
            </a:extLst>
          </p:cNvPr>
          <p:cNvSpPr txBox="1"/>
          <p:nvPr/>
        </p:nvSpPr>
        <p:spPr>
          <a:xfrm>
            <a:off x="4713616" y="1628800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양배추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0.9508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0.4113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0.9417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0.5319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A51AD-4F02-421E-9A7D-86D5B160CE33}"/>
              </a:ext>
            </a:extLst>
          </p:cNvPr>
          <p:cNvSpPr txBox="1"/>
          <p:nvPr/>
        </p:nvSpPr>
        <p:spPr>
          <a:xfrm>
            <a:off x="8616487" y="1628800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고추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0.9055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0.5034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0.9257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0.5959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Regular Pentagon 33">
            <a:extLst>
              <a:ext uri="{FF2B5EF4-FFF2-40B4-BE49-F238E27FC236}">
                <a16:creationId xmlns:a16="http://schemas.microsoft.com/office/drawing/2014/main" id="{80FB9F81-E4F2-4942-995D-9027D62FA6B8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9BFC5-CC90-45CD-B01D-3D7CBEAEEFF6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6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EBFE1-2873-49C3-83FE-D5356F27DC49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B9F5A-A69A-4B0D-8893-25D7053EC5EA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토마토 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83317-3AEA-4F7E-8C69-7CBAB0B6DE37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87F75-1A8E-416D-B9AD-340F650E9E04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3C2CC5-AD02-4438-9BB4-BEF5BA0A9AF6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FEFC2C-EFAF-4DD0-9613-D7108CE829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0" name="그림 9" descr="텍스트, 스크린샷, 벡터그래픽이(가) 표시된 사진&#10;&#10;자동 생성된 설명">
            <a:extLst>
              <a:ext uri="{FF2B5EF4-FFF2-40B4-BE49-F238E27FC236}">
                <a16:creationId xmlns:a16="http://schemas.microsoft.com/office/drawing/2014/main" id="{06A723B7-7DA7-4DC4-B3B2-50D6B6F1E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88" y="1268760"/>
            <a:ext cx="6256424" cy="3132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95996D-6F16-41C5-B041-E897B80B7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14" y="4581128"/>
            <a:ext cx="6882066" cy="171973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F5778-CDF9-46EC-B190-79E865DC860C}"/>
              </a:ext>
            </a:extLst>
          </p:cNvPr>
          <p:cNvCxnSpPr>
            <a:cxnSpLocks/>
          </p:cNvCxnSpPr>
          <p:nvPr/>
        </p:nvCxnSpPr>
        <p:spPr>
          <a:xfrm>
            <a:off x="577182" y="4509120"/>
            <a:ext cx="10991426" cy="0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D3DAF3-20B8-4790-9771-B7E56936BDED}"/>
              </a:ext>
            </a:extLst>
          </p:cNvPr>
          <p:cNvSpPr txBox="1"/>
          <p:nvPr/>
        </p:nvSpPr>
        <p:spPr>
          <a:xfrm>
            <a:off x="1631504" y="1611349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0.9361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0.7573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0.9194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0.7446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32DB3-05F2-47B1-B3D1-2B7D587004BA}"/>
              </a:ext>
            </a:extLst>
          </p:cNvPr>
          <p:cNvSpPr txBox="1"/>
          <p:nvPr/>
        </p:nvSpPr>
        <p:spPr>
          <a:xfrm>
            <a:off x="1631504" y="4689140"/>
            <a:ext cx="27721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머신러닝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R2_score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0.9679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0.3924</a:t>
            </a:r>
          </a:p>
        </p:txBody>
      </p:sp>
      <p:sp>
        <p:nvSpPr>
          <p:cNvPr id="17" name="Regular Pentagon 33">
            <a:extLst>
              <a:ext uri="{FF2B5EF4-FFF2-40B4-BE49-F238E27FC236}">
                <a16:creationId xmlns:a16="http://schemas.microsoft.com/office/drawing/2014/main" id="{7C850DCE-AF7C-4ABD-805C-A5BDF7A69331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498F2-4298-437D-8236-B95700075C93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4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5660274-E5D5-4A93-982F-15B793DB5593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C411A-AFAA-41E6-88B5-EFC1E3C0E2BA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상추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3C7E7-E415-4A2C-9B02-DE0C2571CEB4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246A8-3CEA-4A08-AB9E-5B4CBC57D1CF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66AEEF-5E68-4D77-A48C-798F67446699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D7C65-561B-4834-971F-03703158C91C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500B62-D514-4DB7-AFDA-EDC7E0B1C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2" y="1268760"/>
            <a:ext cx="6256424" cy="3127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A91A5F-59C7-4B0F-B2DC-A31218CCF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84" y="4581128"/>
            <a:ext cx="6882066" cy="171973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B4C110-BB96-4E29-B81D-F92C82FE6BE2}"/>
              </a:ext>
            </a:extLst>
          </p:cNvPr>
          <p:cNvCxnSpPr>
            <a:cxnSpLocks/>
          </p:cNvCxnSpPr>
          <p:nvPr/>
        </p:nvCxnSpPr>
        <p:spPr>
          <a:xfrm>
            <a:off x="577182" y="4509120"/>
            <a:ext cx="10991426" cy="0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C96884-CB57-4CBD-B7D3-F3708BAA6F0E}"/>
              </a:ext>
            </a:extLst>
          </p:cNvPr>
          <p:cNvSpPr txBox="1"/>
          <p:nvPr/>
        </p:nvSpPr>
        <p:spPr>
          <a:xfrm>
            <a:off x="1631504" y="1611349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0.8940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0.8411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0.8595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0.7893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FCED2-C281-4966-959F-460529054983}"/>
              </a:ext>
            </a:extLst>
          </p:cNvPr>
          <p:cNvSpPr txBox="1"/>
          <p:nvPr/>
        </p:nvSpPr>
        <p:spPr>
          <a:xfrm>
            <a:off x="1631504" y="4689140"/>
            <a:ext cx="27721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머신러닝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R2_score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0.8273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0.4616</a:t>
            </a:r>
          </a:p>
        </p:txBody>
      </p:sp>
      <p:sp>
        <p:nvSpPr>
          <p:cNvPr id="15" name="Regular Pentagon 33">
            <a:extLst>
              <a:ext uri="{FF2B5EF4-FFF2-40B4-BE49-F238E27FC236}">
                <a16:creationId xmlns:a16="http://schemas.microsoft.com/office/drawing/2014/main" id="{D129A48B-4281-4DF3-921E-C84057DCE6BB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4DA50-CDEE-4FBD-872F-65172A1DB024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96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5D38FC-C872-4053-9890-0163B0B3B650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0D1A8-3F88-4F78-91BB-F8145A0EFC5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시금치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B71F1-C878-42CA-93FB-593B5F68292A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A196C-960F-4D93-AB46-29F6681E0BF4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C7A5105-9089-4819-B586-1CBD9FFA7C92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E45C7-5252-45D0-B57F-BDD9B9C299CB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77C03B-1602-40AB-B7B5-8797D2895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01" y="1270258"/>
            <a:ext cx="6256424" cy="3127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F24008-DCC1-4552-8C75-F74EC0E84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58" y="4580068"/>
            <a:ext cx="6882066" cy="171973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BF568F-B436-4F9F-97E3-49A490760BC3}"/>
              </a:ext>
            </a:extLst>
          </p:cNvPr>
          <p:cNvCxnSpPr>
            <a:cxnSpLocks/>
          </p:cNvCxnSpPr>
          <p:nvPr/>
        </p:nvCxnSpPr>
        <p:spPr>
          <a:xfrm>
            <a:off x="577182" y="4509120"/>
            <a:ext cx="10991426" cy="0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44F1AC-D0FF-4558-A192-F9785F675DC6}"/>
              </a:ext>
            </a:extLst>
          </p:cNvPr>
          <p:cNvSpPr txBox="1"/>
          <p:nvPr/>
        </p:nvSpPr>
        <p:spPr>
          <a:xfrm>
            <a:off x="1631504" y="1611349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0.8587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0.9027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0.8741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0.8685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FB0FD-6D41-4281-B0DC-E861E15BDFAA}"/>
              </a:ext>
            </a:extLst>
          </p:cNvPr>
          <p:cNvSpPr txBox="1"/>
          <p:nvPr/>
        </p:nvSpPr>
        <p:spPr>
          <a:xfrm>
            <a:off x="1631504" y="4689140"/>
            <a:ext cx="27721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머신러닝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R2_score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0.9958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0.6405</a:t>
            </a:r>
          </a:p>
        </p:txBody>
      </p:sp>
      <p:sp>
        <p:nvSpPr>
          <p:cNvPr id="19" name="Regular Pentagon 33">
            <a:extLst>
              <a:ext uri="{FF2B5EF4-FFF2-40B4-BE49-F238E27FC236}">
                <a16:creationId xmlns:a16="http://schemas.microsoft.com/office/drawing/2014/main" id="{ADE2E9C2-9398-411E-A493-8E03D3634EE6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9B3E3-9819-4B29-BA77-5FD919CD2A40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9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5D38FC-C872-4053-9890-0163B0B3B650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0D1A8-3F88-4F78-91BB-F8145A0EFC5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시금치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B71F1-C878-42CA-93FB-593B5F68292A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LSTM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A196C-960F-4D93-AB46-29F6681E0BF4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C7A5105-9089-4819-B586-1CBD9FFA7C92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EE45C7-5252-45D0-B57F-BDD9B9C299CB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9" name="Regular Pentagon 33">
            <a:extLst>
              <a:ext uri="{FF2B5EF4-FFF2-40B4-BE49-F238E27FC236}">
                <a16:creationId xmlns:a16="http://schemas.microsoft.com/office/drawing/2014/main" id="{ADE2E9C2-9398-411E-A493-8E03D3634EE6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9B3E3-9819-4B29-BA77-5FD919CD2A40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04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E3288-0E82-49BA-9C84-64CA5313AB2B}"/>
              </a:ext>
            </a:extLst>
          </p:cNvPr>
          <p:cNvSpPr txBox="1"/>
          <p:nvPr/>
        </p:nvSpPr>
        <p:spPr>
          <a:xfrm>
            <a:off x="983432" y="1664804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실제 값 예측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80AF1B43-AE91-41DA-9194-7D2BED25D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05104"/>
              </p:ext>
            </p:extLst>
          </p:nvPr>
        </p:nvGraphicFramePr>
        <p:xfrm>
          <a:off x="1404908" y="2214056"/>
          <a:ext cx="9343772" cy="2713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943">
                  <a:extLst>
                    <a:ext uri="{9D8B030D-6E8A-4147-A177-3AD203B41FA5}">
                      <a16:colId xmlns:a16="http://schemas.microsoft.com/office/drawing/2014/main" val="1597256476"/>
                    </a:ext>
                  </a:extLst>
                </a:gridCol>
                <a:gridCol w="2335943">
                  <a:extLst>
                    <a:ext uri="{9D8B030D-6E8A-4147-A177-3AD203B41FA5}">
                      <a16:colId xmlns:a16="http://schemas.microsoft.com/office/drawing/2014/main" val="2536726885"/>
                    </a:ext>
                  </a:extLst>
                </a:gridCol>
                <a:gridCol w="2335943">
                  <a:extLst>
                    <a:ext uri="{9D8B030D-6E8A-4147-A177-3AD203B41FA5}">
                      <a16:colId xmlns:a16="http://schemas.microsoft.com/office/drawing/2014/main" val="2612085064"/>
                    </a:ext>
                  </a:extLst>
                </a:gridCol>
                <a:gridCol w="2335943">
                  <a:extLst>
                    <a:ext uri="{9D8B030D-6E8A-4147-A177-3AD203B41FA5}">
                      <a16:colId xmlns:a16="http://schemas.microsoft.com/office/drawing/2014/main" val="1791525130"/>
                    </a:ext>
                  </a:extLst>
                </a:gridCol>
              </a:tblGrid>
              <a:tr h="542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 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F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 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F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 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F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64966"/>
                  </a:ext>
                </a:extLst>
              </a:tr>
              <a:tr h="54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2021-10-19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30785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+885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797768"/>
                  </a:ext>
                </a:extLst>
              </a:tr>
              <a:tr h="54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2021-10-20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-2085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95159"/>
                  </a:ext>
                </a:extLst>
              </a:tr>
              <a:tr h="54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2021-10-21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24979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-4021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08239"/>
                  </a:ext>
                </a:extLst>
              </a:tr>
              <a:tr h="542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2021-10-22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28227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-273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1616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8B01521-4D6E-43E1-884A-E72DE3836E49}"/>
              </a:ext>
            </a:extLst>
          </p:cNvPr>
          <p:cNvSpPr txBox="1"/>
          <p:nvPr/>
        </p:nvSpPr>
        <p:spPr>
          <a:xfrm>
            <a:off x="10020123" y="1906280"/>
            <a:ext cx="1081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* LSTM</a:t>
            </a:r>
          </a:p>
        </p:txBody>
      </p:sp>
    </p:spTree>
    <p:extLst>
      <p:ext uri="{BB962C8B-B14F-4D97-AF65-F5344CB8AC3E}">
        <p14:creationId xmlns:p14="http://schemas.microsoft.com/office/powerpoint/2010/main" val="1486721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FCBF-F124-469D-A265-D8C99DAC8B7F}"/>
              </a:ext>
            </a:extLst>
          </p:cNvPr>
          <p:cNvSpPr/>
          <p:nvPr/>
        </p:nvSpPr>
        <p:spPr>
          <a:xfrm>
            <a:off x="287383" y="225500"/>
            <a:ext cx="11617234" cy="639426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EE46-49D0-4846-88C7-C6DAFD79BF40}"/>
              </a:ext>
            </a:extLst>
          </p:cNvPr>
          <p:cNvSpPr txBox="1"/>
          <p:nvPr/>
        </p:nvSpPr>
        <p:spPr>
          <a:xfrm>
            <a:off x="974726" y="3057723"/>
            <a:ext cx="102076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포괄적인 데이터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ED7C5-E61E-4DB5-B92A-988F51F2F071}"/>
              </a:ext>
            </a:extLst>
          </p:cNvPr>
          <p:cNvSpPr txBox="1"/>
          <p:nvPr/>
        </p:nvSpPr>
        <p:spPr>
          <a:xfrm>
            <a:off x="974726" y="3514258"/>
            <a:ext cx="1034769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국내외 기후 데이터를 받아오는 과정에서 데이터가 없는 지역이 다수 발생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주변 지역으로 범위를 넓혀 정확도가 떨어짐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농산물 가격을 정제하지 못해 여러 변수를 제거 하지 않음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D496D-2B3E-4DBA-B8FB-CA6D0B89A39E}"/>
              </a:ext>
            </a:extLst>
          </p:cNvPr>
          <p:cNvSpPr txBox="1"/>
          <p:nvPr/>
        </p:nvSpPr>
        <p:spPr>
          <a:xfrm>
            <a:off x="974726" y="5244608"/>
            <a:ext cx="10207673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정치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경제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사회적 요인을 추가로 고려하지 않고 기후 요인만을 바탕으로 분석 하였기에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예측 결과값의 정확성이 떨어짐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06286-B113-4873-BB5E-C0F35CF0DF52}"/>
              </a:ext>
            </a:extLst>
          </p:cNvPr>
          <p:cNvSpPr txBox="1"/>
          <p:nvPr/>
        </p:nvSpPr>
        <p:spPr>
          <a:xfrm>
            <a:off x="1180914" y="375076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자체 </a:t>
            </a:r>
            <a:r>
              <a:rPr lang="ko-KR" altLang="en-US" sz="240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평가 의견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0" name="Regular Pentagon 33">
            <a:extLst>
              <a:ext uri="{FF2B5EF4-FFF2-40B4-BE49-F238E27FC236}">
                <a16:creationId xmlns:a16="http://schemas.microsoft.com/office/drawing/2014/main" id="{9C7FBF34-1E4B-4D49-B36D-4AED29B3C310}"/>
              </a:ext>
            </a:extLst>
          </p:cNvPr>
          <p:cNvSpPr/>
          <p:nvPr/>
        </p:nvSpPr>
        <p:spPr>
          <a:xfrm>
            <a:off x="267500" y="238231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C4A8-6FB4-4806-8486-4F349D761A99}"/>
              </a:ext>
            </a:extLst>
          </p:cNvPr>
          <p:cNvSpPr txBox="1"/>
          <p:nvPr/>
        </p:nvSpPr>
        <p:spPr>
          <a:xfrm>
            <a:off x="323493" y="327897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B1792-924D-419B-952B-A5EC2592C99D}"/>
              </a:ext>
            </a:extLst>
          </p:cNvPr>
          <p:cNvSpPr txBox="1"/>
          <p:nvPr/>
        </p:nvSpPr>
        <p:spPr>
          <a:xfrm>
            <a:off x="994236" y="4775861"/>
            <a:ext cx="102076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한정적 요인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F55F7-D63D-4F80-83B9-EF521658BC79}"/>
              </a:ext>
            </a:extLst>
          </p:cNvPr>
          <p:cNvSpPr txBox="1"/>
          <p:nvPr/>
        </p:nvSpPr>
        <p:spPr>
          <a:xfrm>
            <a:off x="974726" y="1496815"/>
            <a:ext cx="102076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업무처리기준의 부재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B26A0-D82C-4458-9978-4BF6B4E89320}"/>
              </a:ext>
            </a:extLst>
          </p:cNvPr>
          <p:cNvSpPr txBox="1"/>
          <p:nvPr/>
        </p:nvSpPr>
        <p:spPr>
          <a:xfrm>
            <a:off x="974726" y="1996688"/>
            <a:ext cx="10347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 시 표준 기준을 정하지 않아 추가적인 처리를 진행하고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데이터를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재수집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하는 등 프로젝트 진행을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   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방해하는 요인이 발생함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96BC2DE-FB23-480E-984A-F49A9D0A10C2}"/>
              </a:ext>
            </a:extLst>
          </p:cNvPr>
          <p:cNvSpPr/>
          <p:nvPr/>
        </p:nvSpPr>
        <p:spPr>
          <a:xfrm>
            <a:off x="3433481" y="2689412"/>
            <a:ext cx="5325037" cy="1676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EB7298-AE60-44CC-A138-2409BAA8375E}"/>
              </a:ext>
            </a:extLst>
          </p:cNvPr>
          <p:cNvGrpSpPr/>
          <p:nvPr/>
        </p:nvGrpSpPr>
        <p:grpSpPr>
          <a:xfrm>
            <a:off x="1" y="3106487"/>
            <a:ext cx="12191999" cy="1077806"/>
            <a:chOff x="1" y="4415735"/>
            <a:chExt cx="12191999" cy="10778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415735"/>
              <a:ext cx="12191999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5400" b="1" dirty="0">
                  <a:cs typeface="Arial" pitchFamily="34" charset="0"/>
                </a:rPr>
                <a:t>감사합니다</a:t>
              </a:r>
              <a:r>
                <a:rPr lang="en-US" altLang="ko-KR" sz="5400" b="1" dirty="0">
                  <a:cs typeface="Arial" pitchFamily="34" charset="0"/>
                </a:rPr>
                <a:t>.</a:t>
              </a:r>
              <a:endParaRPr lang="ko-KR" altLang="en-US" sz="5400" b="1" dirty="0"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51" y="5113885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altLang="ko-KR" sz="1867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60EDFEA-B1DA-49EC-9AB6-DDE9A71D1F9B}"/>
              </a:ext>
            </a:extLst>
          </p:cNvPr>
          <p:cNvSpPr txBox="1"/>
          <p:nvPr/>
        </p:nvSpPr>
        <p:spPr>
          <a:xfrm>
            <a:off x="7107474" y="997691"/>
            <a:ext cx="43020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8EC539-1846-4486-9A11-E273253BED4C}"/>
              </a:ext>
            </a:extLst>
          </p:cNvPr>
          <p:cNvGrpSpPr/>
          <p:nvPr/>
        </p:nvGrpSpPr>
        <p:grpSpPr>
          <a:xfrm>
            <a:off x="6091508" y="1963288"/>
            <a:ext cx="5318002" cy="1152509"/>
            <a:chOff x="6351484" y="1104189"/>
            <a:chExt cx="5318002" cy="1152509"/>
          </a:xfrm>
        </p:grpSpPr>
        <p:sp>
          <p:nvSpPr>
            <p:cNvPr id="48" name="Regular Pentagon 33">
              <a:extLst>
                <a:ext uri="{FF2B5EF4-FFF2-40B4-BE49-F238E27FC236}">
                  <a16:creationId xmlns:a16="http://schemas.microsoft.com/office/drawing/2014/main" id="{FF4F053B-6C8A-4BA7-87B3-C509F4E1E196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814A1E-1951-4786-9290-0771704BD257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10772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22</a:t>
              </a:r>
              <a:endPara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39507B-9EBB-4447-B0BC-74F276E4DE53}"/>
                </a:ext>
              </a:extLst>
            </p:cNvPr>
            <p:cNvSpPr txBox="1"/>
            <p:nvPr/>
          </p:nvSpPr>
          <p:spPr>
            <a:xfrm>
              <a:off x="7367450" y="1235471"/>
              <a:ext cx="430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16B4E4-E2E5-436E-9916-C5BCB32F65DE}"/>
              </a:ext>
            </a:extLst>
          </p:cNvPr>
          <p:cNvGrpSpPr/>
          <p:nvPr/>
        </p:nvGrpSpPr>
        <p:grpSpPr>
          <a:xfrm>
            <a:off x="6091508" y="3061322"/>
            <a:ext cx="5652258" cy="1152509"/>
            <a:chOff x="6351484" y="1104189"/>
            <a:chExt cx="5652258" cy="1152509"/>
          </a:xfrm>
        </p:grpSpPr>
        <p:sp>
          <p:nvSpPr>
            <p:cNvPr id="54" name="Regular Pentagon 33">
              <a:extLst>
                <a:ext uri="{FF2B5EF4-FFF2-40B4-BE49-F238E27FC236}">
                  <a16:creationId xmlns:a16="http://schemas.microsoft.com/office/drawing/2014/main" id="{8BF791A1-F8C8-4F10-98A0-DCA148FBF9BC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1189E6-6D5B-4ADE-8E80-2E647FC188E5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10772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33</a:t>
              </a:r>
              <a:endPara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562870-AAC7-4466-960F-592E1409CBCC}"/>
                </a:ext>
              </a:extLst>
            </p:cNvPr>
            <p:cNvSpPr txBox="1"/>
            <p:nvPr/>
          </p:nvSpPr>
          <p:spPr>
            <a:xfrm>
              <a:off x="7367450" y="1245647"/>
              <a:ext cx="46362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EE73F8-5CCD-4DD1-80B4-23566F0FBCA0}"/>
              </a:ext>
            </a:extLst>
          </p:cNvPr>
          <p:cNvGrpSpPr/>
          <p:nvPr/>
        </p:nvGrpSpPr>
        <p:grpSpPr>
          <a:xfrm>
            <a:off x="6091508" y="4159356"/>
            <a:ext cx="5318002" cy="1152509"/>
            <a:chOff x="6351484" y="1104189"/>
            <a:chExt cx="5318002" cy="1152509"/>
          </a:xfrm>
        </p:grpSpPr>
        <p:sp>
          <p:nvSpPr>
            <p:cNvPr id="60" name="Regular Pentagon 33">
              <a:extLst>
                <a:ext uri="{FF2B5EF4-FFF2-40B4-BE49-F238E27FC236}">
                  <a16:creationId xmlns:a16="http://schemas.microsoft.com/office/drawing/2014/main" id="{0B45D774-A4FA-4C25-9FAF-95844E517D40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7D94E2-FBEA-491D-87FE-BA3B94B0AF9A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10772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44</a:t>
              </a:r>
              <a:endPara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18EB63-9122-48D8-8AB6-06C8FBC1EBF6}"/>
                </a:ext>
              </a:extLst>
            </p:cNvPr>
            <p:cNvSpPr txBox="1"/>
            <p:nvPr/>
          </p:nvSpPr>
          <p:spPr>
            <a:xfrm>
              <a:off x="7367450" y="1244492"/>
              <a:ext cx="430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BC93A32-3FEE-4146-A477-853EE2460B30}"/>
              </a:ext>
            </a:extLst>
          </p:cNvPr>
          <p:cNvGrpSpPr/>
          <p:nvPr/>
        </p:nvGrpSpPr>
        <p:grpSpPr>
          <a:xfrm>
            <a:off x="6091508" y="5257390"/>
            <a:ext cx="5318002" cy="1644951"/>
            <a:chOff x="6351484" y="1104189"/>
            <a:chExt cx="5318002" cy="1644951"/>
          </a:xfrm>
        </p:grpSpPr>
        <p:sp>
          <p:nvSpPr>
            <p:cNvPr id="66" name="Regular Pentagon 33">
              <a:extLst>
                <a:ext uri="{FF2B5EF4-FFF2-40B4-BE49-F238E27FC236}">
                  <a16:creationId xmlns:a16="http://schemas.microsoft.com/office/drawing/2014/main" id="{2DFCC8C8-4E27-45AF-9D4F-C2D2EDD6B7E8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5A15A7-1690-4255-9474-492A0DCD151E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15696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545</a:t>
              </a:r>
              <a:endPara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897B67A-114B-4B4A-8348-4B01A3BF569D}"/>
                </a:ext>
              </a:extLst>
            </p:cNvPr>
            <p:cNvSpPr txBox="1"/>
            <p:nvPr/>
          </p:nvSpPr>
          <p:spPr>
            <a:xfrm>
              <a:off x="7367450" y="1206159"/>
              <a:ext cx="430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</p:grpSp>
      <p:sp>
        <p:nvSpPr>
          <p:cNvPr id="33" name="Rectangle 4">
            <a:extLst>
              <a:ext uri="{FF2B5EF4-FFF2-40B4-BE49-F238E27FC236}">
                <a16:creationId xmlns:a16="http://schemas.microsoft.com/office/drawing/2014/main" id="{9D2CC4EB-9AE5-4F39-89E5-77DB6493C0C6}"/>
              </a:ext>
            </a:extLst>
          </p:cNvPr>
          <p:cNvSpPr/>
          <p:nvPr/>
        </p:nvSpPr>
        <p:spPr>
          <a:xfrm>
            <a:off x="896471" y="1175049"/>
            <a:ext cx="2976281" cy="4472716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4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gular Pentagon 33">
            <a:extLst>
              <a:ext uri="{FF2B5EF4-FFF2-40B4-BE49-F238E27FC236}">
                <a16:creationId xmlns:a16="http://schemas.microsoft.com/office/drawing/2014/main" id="{28B6D22E-E96C-4C72-B317-4AE7516D8E36}"/>
              </a:ext>
            </a:extLst>
          </p:cNvPr>
          <p:cNvSpPr/>
          <p:nvPr/>
        </p:nvSpPr>
        <p:spPr>
          <a:xfrm>
            <a:off x="6091508" y="865254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D273F-8D2B-4AD6-8001-46A9935D7F5F}"/>
              </a:ext>
            </a:extLst>
          </p:cNvPr>
          <p:cNvSpPr txBox="1"/>
          <p:nvPr/>
        </p:nvSpPr>
        <p:spPr>
          <a:xfrm>
            <a:off x="6139067" y="940545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FCBF-F124-469D-A265-D8C99DAC8B7F}"/>
              </a:ext>
            </a:extLst>
          </p:cNvPr>
          <p:cNvSpPr/>
          <p:nvPr/>
        </p:nvSpPr>
        <p:spPr>
          <a:xfrm>
            <a:off x="287383" y="241640"/>
            <a:ext cx="11617234" cy="6384494"/>
          </a:xfrm>
          <a:prstGeom prst="rect">
            <a:avLst/>
          </a:prstGeom>
          <a:solidFill>
            <a:srgbClr val="FFFFFF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A57E5-36E9-4440-8806-FE4606F71B10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027FF-F2F0-411B-89C0-308954CBDCC6}"/>
              </a:ext>
            </a:extLst>
          </p:cNvPr>
          <p:cNvSpPr txBox="1"/>
          <p:nvPr/>
        </p:nvSpPr>
        <p:spPr>
          <a:xfrm>
            <a:off x="1272024" y="385948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8F4F-EEDC-4C5F-94A9-DE5610B0AE2C}"/>
              </a:ext>
            </a:extLst>
          </p:cNvPr>
          <p:cNvSpPr/>
          <p:nvPr/>
        </p:nvSpPr>
        <p:spPr>
          <a:xfrm>
            <a:off x="1272024" y="1673513"/>
            <a:ext cx="9540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및 선정 배경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이상기후 현상과 공급량 조절 실패로 각종 채소의 가격 변동이 심함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작물의 생장 과정에서 기후영향으로 인한 농산물 도매가격 변화를 확인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5F1E94-816A-40A4-B305-F1DB71853A92}"/>
              </a:ext>
            </a:extLst>
          </p:cNvPr>
          <p:cNvSpPr/>
          <p:nvPr/>
        </p:nvSpPr>
        <p:spPr>
          <a:xfrm>
            <a:off x="1272024" y="2626168"/>
            <a:ext cx="1036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소비 작물인 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시금치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토마토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양배추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당근의 성장에 영향을 미치는 기후 요인 확인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Pandas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기후 요소들이 작물의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도매가격에 미치는 영향을 확인하고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 알고리즘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가격 예측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2D78CE-F3A5-4D9E-A79C-64164BB64BCE}"/>
              </a:ext>
            </a:extLst>
          </p:cNvPr>
          <p:cNvSpPr/>
          <p:nvPr/>
        </p:nvSpPr>
        <p:spPr>
          <a:xfrm>
            <a:off x="1264710" y="3825044"/>
            <a:ext cx="8107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장비 및 재료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농산물 수입량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농사로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작물재배자료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재배지역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공급량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재배면적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KATI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농산물 수출량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기상청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기상자료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Python, Pandas, Matplotlib, Seaborn /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sklearn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tensorflow.keras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11056C-D23E-47E2-9370-5D0EDE7110EB}"/>
              </a:ext>
            </a:extLst>
          </p:cNvPr>
          <p:cNvSpPr/>
          <p:nvPr/>
        </p:nvSpPr>
        <p:spPr>
          <a:xfrm>
            <a:off x="1272024" y="5023073"/>
            <a:ext cx="784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 → 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→ 분석기법 적용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CF287-FDAF-4719-A6F7-E0A9F921AAA7}"/>
              </a:ext>
            </a:extLst>
          </p:cNvPr>
          <p:cNvSpPr txBox="1"/>
          <p:nvPr/>
        </p:nvSpPr>
        <p:spPr>
          <a:xfrm>
            <a:off x="1272025" y="5733227"/>
            <a:ext cx="7848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기후변화에 따른 농산물 공급량 예측 및 공급량 변화로 인한 가격변화 예측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E6DBB-0D06-47FA-BABA-2C30BD6DC5EC}"/>
              </a:ext>
            </a:extLst>
          </p:cNvPr>
          <p:cNvSpPr txBox="1"/>
          <p:nvPr/>
        </p:nvSpPr>
        <p:spPr>
          <a:xfrm>
            <a:off x="319177" y="307966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Regular Pentagon 33">
            <a:extLst>
              <a:ext uri="{FF2B5EF4-FFF2-40B4-BE49-F238E27FC236}">
                <a16:creationId xmlns:a16="http://schemas.microsoft.com/office/drawing/2014/main" id="{06BDD387-2C3A-404B-B82C-7E3230492266}"/>
              </a:ext>
            </a:extLst>
          </p:cNvPr>
          <p:cNvSpPr/>
          <p:nvPr/>
        </p:nvSpPr>
        <p:spPr>
          <a:xfrm>
            <a:off x="271618" y="250605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5D73AE-A930-4399-92CE-512D68DCC227}"/>
              </a:ext>
            </a:extLst>
          </p:cNvPr>
          <p:cNvSpPr txBox="1"/>
          <p:nvPr/>
        </p:nvSpPr>
        <p:spPr>
          <a:xfrm>
            <a:off x="319177" y="325896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7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gular Pentagon 33">
            <a:extLst>
              <a:ext uri="{FF2B5EF4-FFF2-40B4-BE49-F238E27FC236}">
                <a16:creationId xmlns:a16="http://schemas.microsoft.com/office/drawing/2014/main" id="{649F808E-2B6E-4E18-B602-B69B6A2E6C6F}"/>
              </a:ext>
            </a:extLst>
          </p:cNvPr>
          <p:cNvSpPr/>
          <p:nvPr/>
        </p:nvSpPr>
        <p:spPr>
          <a:xfrm>
            <a:off x="266615" y="251029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828E5-2F7A-4E1A-9B77-876670D01A59}"/>
              </a:ext>
            </a:extLst>
          </p:cNvPr>
          <p:cNvSpPr txBox="1"/>
          <p:nvPr/>
        </p:nvSpPr>
        <p:spPr>
          <a:xfrm>
            <a:off x="314174" y="326320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3F832-ED19-4166-AA40-0A46C11E1AA3}"/>
              </a:ext>
            </a:extLst>
          </p:cNvPr>
          <p:cNvSpPr txBox="1"/>
          <p:nvPr/>
        </p:nvSpPr>
        <p:spPr>
          <a:xfrm>
            <a:off x="1271464" y="387874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C2C047-6377-482B-BF4E-7C66FB64A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78177"/>
              </p:ext>
            </p:extLst>
          </p:nvPr>
        </p:nvGraphicFramePr>
        <p:xfrm>
          <a:off x="1271464" y="1496011"/>
          <a:ext cx="9649072" cy="368143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96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T="45741" marB="4574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 업무</a:t>
                      </a:r>
                    </a:p>
                  </a:txBody>
                  <a:tcPr marT="45741" marB="4574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위정철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LSTM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모델 분석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 연동</a:t>
                      </a: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박정연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수집데이터 분석 및 정제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머신러닝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모델 작성 및 최적화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김우형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가격 데이터 수집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머신러닝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모델 작성 및 최적화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95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7AAD747-6450-4179-A987-2E53D3E95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08223"/>
              </p:ext>
            </p:extLst>
          </p:nvPr>
        </p:nvGraphicFramePr>
        <p:xfrm>
          <a:off x="1019435" y="1327553"/>
          <a:ext cx="10153129" cy="469686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0572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58250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86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800" b="1" spc="-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solidFill>
                      <a:srgbClr val="DDE7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800" b="1" spc="-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solidFill>
                      <a:srgbClr val="DDE7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활동</a:t>
                      </a:r>
                      <a:endParaRPr lang="ko-KR" altLang="en-US" sz="1800" b="1" spc="-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solidFill>
                      <a:srgbClr val="DDE7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800" b="1" spc="-1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solidFill>
                      <a:srgbClr val="DDE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78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10/14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10/16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토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프로젝트 기획 및 주제 선정</a:t>
                      </a:r>
                      <a:endParaRPr lang="en-US" altLang="ko-KR" sz="1500" b="0" u="none" spc="-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 err="1">
                          <a:solidFill>
                            <a:schemeClr val="tx1"/>
                          </a:solidFill>
                          <a:effectLst/>
                        </a:rPr>
                        <a:t>기획안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아이디어 선정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1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데이터 수집</a:t>
                      </a:r>
                      <a:endParaRPr kumimoji="0" lang="ko-KR" altLang="en-US" sz="1500" b="1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10/17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10/19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화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농산물 가격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공급량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기후 데이터 수집 </a:t>
                      </a:r>
                      <a:endParaRPr lang="en-US" altLang="ko-KR" sz="1500" b="0" u="none" spc="-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농작물 재배 과정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지역 데이터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수집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데이터 전처리</a:t>
                      </a:r>
                      <a:endParaRPr kumimoji="0" lang="ko-KR" altLang="en-US" sz="1500" b="1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10/20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수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10/22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금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기능구현 및 시각화</a:t>
                      </a:r>
                      <a:endParaRPr lang="ko-KR" altLang="en-US" sz="1500" b="1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10/23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토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10/26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화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trike="noStrike" spc="-100" dirty="0" err="1">
                          <a:solidFill>
                            <a:schemeClr val="tx1"/>
                          </a:solidFill>
                          <a:effectLst/>
                        </a:rPr>
                        <a:t>머신러닝</a:t>
                      </a:r>
                      <a:r>
                        <a:rPr lang="ko-KR" altLang="en-US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 알고리즘 및 </a:t>
                      </a:r>
                      <a:r>
                        <a:rPr lang="en-US" altLang="ko-KR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LSTM </a:t>
                      </a:r>
                      <a:r>
                        <a:rPr lang="ko-KR" altLang="en-US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적용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71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결과확인 및 정리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10/27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수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10/28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4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데이터 결과 도출 및 보고 준비</a:t>
                      </a:r>
                      <a:endParaRPr lang="en-US" altLang="ko-KR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ko-KR" altLang="en-US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최종발표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</a:rPr>
                        <a:t>▶ 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10/14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500" b="0" u="none" spc="-100" dirty="0">
                          <a:solidFill>
                            <a:schemeClr val="tx1"/>
                          </a:solidFill>
                          <a:effectLst/>
                        </a:rPr>
                        <a:t> ~ 10/28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)(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총 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주</a:t>
                      </a:r>
                      <a:r>
                        <a:rPr lang="en-US" altLang="ko-KR" sz="1400" b="0" u="none" spc="-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5" name="Regular Pentagon 33">
            <a:extLst>
              <a:ext uri="{FF2B5EF4-FFF2-40B4-BE49-F238E27FC236}">
                <a16:creationId xmlns:a16="http://schemas.microsoft.com/office/drawing/2014/main" id="{AB5B894D-4714-46B5-BA62-05CF26440B00}"/>
              </a:ext>
            </a:extLst>
          </p:cNvPr>
          <p:cNvSpPr/>
          <p:nvPr/>
        </p:nvSpPr>
        <p:spPr>
          <a:xfrm>
            <a:off x="265239" y="247035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E578E-2C95-4F86-A6C1-DD5B9551A3FD}"/>
              </a:ext>
            </a:extLst>
          </p:cNvPr>
          <p:cNvSpPr txBox="1"/>
          <p:nvPr/>
        </p:nvSpPr>
        <p:spPr>
          <a:xfrm>
            <a:off x="312798" y="322326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FD28C-1B4F-452E-905B-B8CA0148C036}"/>
              </a:ext>
            </a:extLst>
          </p:cNvPr>
          <p:cNvSpPr txBox="1"/>
          <p:nvPr/>
        </p:nvSpPr>
        <p:spPr>
          <a:xfrm>
            <a:off x="1271464" y="387874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104901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EBBB2C-4720-4A59-B832-D6AAA33EE41A}"/>
              </a:ext>
            </a:extLst>
          </p:cNvPr>
          <p:cNvSpPr txBox="1"/>
          <p:nvPr/>
        </p:nvSpPr>
        <p:spPr>
          <a:xfrm>
            <a:off x="1127472" y="1269541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수집 데이터 및 출처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9FC11-C4CF-421B-9696-CCA778F526BB}"/>
              </a:ext>
            </a:extLst>
          </p:cNvPr>
          <p:cNvSpPr txBox="1"/>
          <p:nvPr/>
        </p:nvSpPr>
        <p:spPr>
          <a:xfrm>
            <a:off x="983432" y="1862957"/>
            <a:ext cx="799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아래 채소 외에 배추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양배추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상추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토마토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시금치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무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당근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)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4FEA8B9C-31B8-4E35-AACD-C9A6ED602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69759"/>
              </p:ext>
            </p:extLst>
          </p:nvPr>
        </p:nvGraphicFramePr>
        <p:xfrm>
          <a:off x="1114206" y="2304297"/>
          <a:ext cx="10310385" cy="26566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1354">
                  <a:extLst>
                    <a:ext uri="{9D8B030D-6E8A-4147-A177-3AD203B41FA5}">
                      <a16:colId xmlns:a16="http://schemas.microsoft.com/office/drawing/2014/main" val="104475667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110855616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3790208431"/>
                    </a:ext>
                  </a:extLst>
                </a:gridCol>
                <a:gridCol w="1505781">
                  <a:extLst>
                    <a:ext uri="{9D8B030D-6E8A-4147-A177-3AD203B41FA5}">
                      <a16:colId xmlns:a16="http://schemas.microsoft.com/office/drawing/2014/main" val="3057314366"/>
                    </a:ext>
                  </a:extLst>
                </a:gridCol>
                <a:gridCol w="2310642">
                  <a:extLst>
                    <a:ext uri="{9D8B030D-6E8A-4147-A177-3AD203B41FA5}">
                      <a16:colId xmlns:a16="http://schemas.microsoft.com/office/drawing/2014/main" val="3301838717"/>
                    </a:ext>
                  </a:extLst>
                </a:gridCol>
              </a:tblGrid>
              <a:tr h="21181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197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경주</a:t>
                      </a:r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군산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청주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해남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베트남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호주</a:t>
                      </a:r>
                      <a:endParaRPr lang="en-US" altLang="ko-Kore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011.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기상자료개방포털</a:t>
                      </a:r>
                      <a:endParaRPr lang="en-US" altLang="ko-Kore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종합기상관측</a:t>
                      </a:r>
                      <a:r>
                        <a:rPr lang="en-US" altLang="ko-Kore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(ASOS)</a:t>
                      </a:r>
                      <a:endParaRPr lang="en-US" altLang="ko-Kore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세계기상전문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(SYNOP)</a:t>
                      </a:r>
                      <a:endParaRPr lang="en-US" altLang="ko-Kore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12423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무안</a:t>
                      </a:r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창녕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군위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일본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61449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밀양</a:t>
                      </a:r>
                      <a:r>
                        <a:rPr lang="en-US" altLang="ko-Kore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서귀포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고흥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909269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봉화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6496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2D5246-1643-4301-B8EA-CDAF46D3FE52}"/>
              </a:ext>
            </a:extLst>
          </p:cNvPr>
          <p:cNvSpPr txBox="1"/>
          <p:nvPr/>
        </p:nvSpPr>
        <p:spPr>
          <a:xfrm>
            <a:off x="983432" y="5302991"/>
            <a:ext cx="8604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가격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국내 농산물 도매가격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(2010.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15)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농산물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유통정보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(KAMIS)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중국 도매시장 가격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(2010.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2019.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농업관측시스템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(OASIS)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F0A76-9BF9-45B0-8820-8432B376041E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수집</a:t>
            </a:r>
          </a:p>
        </p:txBody>
      </p:sp>
      <p:sp>
        <p:nvSpPr>
          <p:cNvPr id="12" name="Regular Pentagon 33">
            <a:extLst>
              <a:ext uri="{FF2B5EF4-FFF2-40B4-BE49-F238E27FC236}">
                <a16:creationId xmlns:a16="http://schemas.microsoft.com/office/drawing/2014/main" id="{72CA719C-6C7F-4BBF-8278-0EA6B4CFF518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4230E3-28D9-4AF1-9F74-2F3D1691ADAC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187D6-5446-4954-BB72-E3F70E17F1D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2A9BF7-6084-4E1B-99C5-B6910B8A7349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314331-CFAF-494D-AE75-566FD5849379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99831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ACF90B-5267-4B0D-B120-F56FBD00371B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1B9AE-51D3-413F-A81C-2BE986D75E2A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C9DCA-BF36-4FFE-A76B-6FF1B03F0FF2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8B3AD-4D68-4B0E-93D9-AA60B9035EB5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84B55-50A5-45CC-BC0D-B4443D250A6D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78B7A-6CB6-4975-AF6A-813EDC6A27EB}"/>
              </a:ext>
            </a:extLst>
          </p:cNvPr>
          <p:cNvSpPr txBox="1"/>
          <p:nvPr/>
        </p:nvSpPr>
        <p:spPr>
          <a:xfrm>
            <a:off x="696832" y="1848307"/>
            <a:ext cx="190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국 내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F1EAA0E0-168E-4333-BFF4-177D682FD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445324"/>
            <a:ext cx="3394978" cy="468410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DBA75B7-F9CF-45CA-A81A-66687E61F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9" y="2384884"/>
            <a:ext cx="7570273" cy="3430163"/>
          </a:xfrm>
          <a:prstGeom prst="rect">
            <a:avLst/>
          </a:prstGeom>
        </p:spPr>
      </p:pic>
      <p:sp>
        <p:nvSpPr>
          <p:cNvPr id="12" name="Regular Pentagon 33">
            <a:extLst>
              <a:ext uri="{FF2B5EF4-FFF2-40B4-BE49-F238E27FC236}">
                <a16:creationId xmlns:a16="http://schemas.microsoft.com/office/drawing/2014/main" id="{4D8FEF53-C22E-4135-B8C5-CA93773A2EFD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AB30D-1253-4769-9986-E3BE65105A33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3D6FB0-2152-4592-BD52-CE8237555517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7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157E67-A6EF-498F-83EF-C70012BFC117}"/>
              </a:ext>
            </a:extLst>
          </p:cNvPr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84004-27DF-4BE1-838C-B4F5323483BB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B5D1D-4B79-4835-83F5-3CDB47106A5A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4C0C-542E-4703-BC50-70DAA0135336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4BDD7-A1B7-40CD-AA43-4109FBAFEEFF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BC529-ECEF-4B67-9603-6750392CFC6A}"/>
              </a:ext>
            </a:extLst>
          </p:cNvPr>
          <p:cNvSpPr txBox="1"/>
          <p:nvPr/>
        </p:nvSpPr>
        <p:spPr>
          <a:xfrm>
            <a:off x="696832" y="1848307"/>
            <a:ext cx="190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해 외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1352939-E695-4A3F-B5C9-32FFF97C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349324"/>
            <a:ext cx="3778513" cy="385198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DB57D83-6C69-479F-A77D-BD218F3BA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7232"/>
              </p:ext>
            </p:extLst>
          </p:nvPr>
        </p:nvGraphicFramePr>
        <p:xfrm>
          <a:off x="824648" y="2312177"/>
          <a:ext cx="7179565" cy="39251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29184">
                  <a:extLst>
                    <a:ext uri="{9D8B030D-6E8A-4147-A177-3AD203B41FA5}">
                      <a16:colId xmlns:a16="http://schemas.microsoft.com/office/drawing/2014/main" val="1238691826"/>
                    </a:ext>
                  </a:extLst>
                </a:gridCol>
                <a:gridCol w="6050381">
                  <a:extLst>
                    <a:ext uri="{9D8B030D-6E8A-4147-A177-3AD203B41FA5}">
                      <a16:colId xmlns:a16="http://schemas.microsoft.com/office/drawing/2014/main" val="1525607405"/>
                    </a:ext>
                  </a:extLst>
                </a:gridCol>
              </a:tblGrid>
              <a:tr h="411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 역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35329"/>
                  </a:ext>
                </a:extLst>
              </a:tr>
              <a:tr h="7196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텍사스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아칸소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캘리포니아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메콩강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홍강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삼각주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중북부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푸젠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광둥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태국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핏사눌록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나콘사완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뉴사우스웨일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빅토리아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11695"/>
                  </a:ext>
                </a:extLst>
              </a:tr>
              <a:tr h="4167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산둥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81182"/>
                  </a:ext>
                </a:extLst>
              </a:tr>
              <a:tr h="4167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아이다호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워싱턴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캘리포니아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내몽고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복건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산동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흑룡강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사가현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훗카이도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효고현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848290"/>
                  </a:ext>
                </a:extLst>
              </a:tr>
              <a:tr h="7196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구이저우</a:t>
                      </a:r>
                      <a:endParaRPr lang="ko-Kore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11750"/>
                  </a:ext>
                </a:extLst>
              </a:tr>
            </a:tbl>
          </a:graphicData>
        </a:graphic>
      </p:graphicFrame>
      <p:sp>
        <p:nvSpPr>
          <p:cNvPr id="12" name="Regular Pentagon 33">
            <a:extLst>
              <a:ext uri="{FF2B5EF4-FFF2-40B4-BE49-F238E27FC236}">
                <a16:creationId xmlns:a16="http://schemas.microsoft.com/office/drawing/2014/main" id="{375EB836-A515-4D44-93E1-3D54A24C69C3}"/>
              </a:ext>
            </a:extLst>
          </p:cNvPr>
          <p:cNvSpPr/>
          <p:nvPr/>
        </p:nvSpPr>
        <p:spPr>
          <a:xfrm>
            <a:off x="267830" y="252607"/>
            <a:ext cx="772126" cy="735356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7CC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37AE6-72B9-44E8-84B9-360451157B65}"/>
              </a:ext>
            </a:extLst>
          </p:cNvPr>
          <p:cNvSpPr txBox="1"/>
          <p:nvPr/>
        </p:nvSpPr>
        <p:spPr>
          <a:xfrm>
            <a:off x="315389" y="32789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6CF44E3-1EB2-470F-93C7-C6E3B7FDC54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0095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1842</Words>
  <Application>Microsoft Office PowerPoint</Application>
  <PresentationFormat>와이드스크린</PresentationFormat>
  <Paragraphs>527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Arial Unicode MS</vt:lpstr>
      <vt:lpstr>HY견고딕</vt:lpstr>
      <vt:lpstr>맑은 고딕</vt:lpstr>
      <vt:lpstr>휴먼둥근헤드라인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위 정철</cp:lastModifiedBy>
  <cp:revision>74</cp:revision>
  <dcterms:created xsi:type="dcterms:W3CDTF">2020-01-20T05:08:25Z</dcterms:created>
  <dcterms:modified xsi:type="dcterms:W3CDTF">2021-10-28T03:13:49Z</dcterms:modified>
</cp:coreProperties>
</file>